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81" r:id="rId5"/>
    <p:sldId id="272" r:id="rId6"/>
    <p:sldId id="259" r:id="rId7"/>
    <p:sldId id="260" r:id="rId8"/>
    <p:sldId id="261" r:id="rId9"/>
    <p:sldId id="279" r:id="rId10"/>
    <p:sldId id="267" r:id="rId11"/>
    <p:sldId id="262" r:id="rId12"/>
    <p:sldId id="263" r:id="rId13"/>
    <p:sldId id="282" r:id="rId14"/>
    <p:sldId id="283" r:id="rId15"/>
    <p:sldId id="284" r:id="rId16"/>
    <p:sldId id="285" r:id="rId17"/>
    <p:sldId id="286" r:id="rId18"/>
    <p:sldId id="287" r:id="rId19"/>
    <p:sldId id="288" r:id="rId20"/>
    <p:sldId id="264" r:id="rId21"/>
    <p:sldId id="270" r:id="rId22"/>
    <p:sldId id="265" r:id="rId23"/>
    <p:sldId id="268" r:id="rId24"/>
    <p:sldId id="271"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23/12/2024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23/12/2024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23/12/2024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23/12/2024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23/12/2024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23/12/2024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23/12/2024</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susheeth1/Timetable-scheduling-problem-for-university-examinations/tree/mai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0934" y="996000"/>
            <a:ext cx="10363200" cy="442457"/>
          </a:xfrm>
        </p:spPr>
        <p:txBody>
          <a:bodyPr/>
          <a:lstStyle/>
          <a:p>
            <a:r>
              <a:rPr lang="en-GB" dirty="0"/>
              <a:t>PSCS190-Examination Timetable Generation</a:t>
            </a:r>
          </a:p>
        </p:txBody>
      </p:sp>
      <p:sp>
        <p:nvSpPr>
          <p:cNvPr id="3" name="Subtitle 2"/>
          <p:cNvSpPr>
            <a:spLocks noGrp="1"/>
          </p:cNvSpPr>
          <p:nvPr>
            <p:ph type="subTitle" idx="1"/>
          </p:nvPr>
        </p:nvSpPr>
        <p:spPr>
          <a:xfrm>
            <a:off x="725154" y="1438457"/>
            <a:ext cx="3970594" cy="552184"/>
          </a:xfrm>
        </p:spPr>
        <p:txBody>
          <a:bodyPr/>
          <a:lstStyle/>
          <a:p>
            <a:pPr algn="l"/>
            <a:r>
              <a:rPr lang="en-GB" dirty="0"/>
              <a:t>Batch Number:ISR-G03</a:t>
            </a:r>
          </a:p>
          <a:p>
            <a:pPr algn="l"/>
            <a:endParaRPr lang="en-GB" dirty="0"/>
          </a:p>
          <a:p>
            <a:pPr algn="l"/>
            <a:endParaRPr lang="en-GB" dirty="0"/>
          </a:p>
        </p:txBody>
      </p:sp>
      <p:sp>
        <p:nvSpPr>
          <p:cNvPr id="5" name="Subtitle 2"/>
          <p:cNvSpPr txBox="1">
            <a:spLocks/>
          </p:cNvSpPr>
          <p:nvPr/>
        </p:nvSpPr>
        <p:spPr>
          <a:xfrm>
            <a:off x="6417473" y="1838582"/>
            <a:ext cx="5514292" cy="243348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2400" dirty="0">
                <a:latin typeface="Times New Roman" panose="02020603050405020304" pitchFamily="18" charset="0"/>
                <a:cs typeface="Times New Roman" panose="02020603050405020304" pitchFamily="18" charset="0"/>
              </a:rPr>
              <a:t>Under the Supervision of,</a:t>
            </a:r>
          </a:p>
          <a:p>
            <a:endParaRPr lang="en-GB" sz="2400" dirty="0">
              <a:latin typeface="Times New Roman" panose="02020603050405020304" pitchFamily="18" charset="0"/>
              <a:cs typeface="Times New Roman" panose="02020603050405020304" pitchFamily="18" charset="0"/>
            </a:endParaRPr>
          </a:p>
          <a:p>
            <a:r>
              <a:rPr lang="en-GB" sz="1800" dirty="0" err="1">
                <a:latin typeface="Times New Roman" panose="02020603050405020304" pitchFamily="18" charset="0"/>
                <a:cs typeface="Times New Roman" panose="02020603050405020304" pitchFamily="18" charset="0"/>
              </a:rPr>
              <a:t>Dr.</a:t>
            </a:r>
            <a:r>
              <a:rPr lang="en-GB" sz="1800" dirty="0">
                <a:latin typeface="Times New Roman" panose="02020603050405020304" pitchFamily="18" charset="0"/>
                <a:cs typeface="Times New Roman" panose="02020603050405020304" pitchFamily="18" charset="0"/>
              </a:rPr>
              <a:t> Murali Parameswaran</a:t>
            </a:r>
          </a:p>
          <a:p>
            <a:r>
              <a:rPr lang="en-GB" sz="1800" b="1" i="0" u="none" strike="noStrike" cap="none"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rPr>
              <a:t>Professor</a:t>
            </a:r>
            <a:endParaRPr lang="en-GB" sz="1800" dirty="0">
              <a:latin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cs typeface="Times New Roman" panose="02020603050405020304" pitchFamily="18" charset="0"/>
              </a:rPr>
              <a:t>School of Computer Science &amp; Engineering</a:t>
            </a:r>
          </a:p>
          <a:p>
            <a:r>
              <a:rPr lang="en-GB" sz="1800" dirty="0">
                <a:latin typeface="Times New Roman" panose="02020603050405020304" pitchFamily="18" charset="0"/>
                <a:cs typeface="Times New Roman" panose="02020603050405020304" pitchFamily="18" charset="0"/>
              </a:rPr>
              <a:t>Presidency University</a:t>
            </a:r>
          </a:p>
          <a:p>
            <a:pPr algn="l"/>
            <a:endParaRPr lang="en-GB" dirty="0"/>
          </a:p>
        </p:txBody>
      </p:sp>
      <p:sp>
        <p:nvSpPr>
          <p:cNvPr id="6" name="Subtitle 2"/>
          <p:cNvSpPr txBox="1">
            <a:spLocks/>
          </p:cNvSpPr>
          <p:nvPr/>
        </p:nvSpPr>
        <p:spPr>
          <a:xfrm>
            <a:off x="3986772" y="334089"/>
            <a:ext cx="3970594" cy="552184"/>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PIP104 University Project-II</a:t>
            </a:r>
          </a:p>
          <a:p>
            <a:r>
              <a:rPr lang="en-GB" dirty="0"/>
              <a:t>Review-3</a:t>
            </a:r>
          </a:p>
        </p:txBody>
      </p:sp>
      <p:pic>
        <p:nvPicPr>
          <p:cNvPr id="7" name="Picture 6"/>
          <p:cNvPicPr>
            <a:picLocks noChangeAspect="1"/>
          </p:cNvPicPr>
          <p:nvPr/>
        </p:nvPicPr>
        <p:blipFill>
          <a:blip r:embed="rId2"/>
          <a:stretch>
            <a:fillRect/>
          </a:stretch>
        </p:blipFill>
        <p:spPr>
          <a:xfrm>
            <a:off x="533966" y="1969690"/>
            <a:ext cx="5438103" cy="2511770"/>
          </a:xfrm>
          <a:prstGeom prst="rect">
            <a:avLst/>
          </a:prstGeom>
        </p:spPr>
      </p:pic>
      <p:sp>
        <p:nvSpPr>
          <p:cNvPr id="8" name="TextBox 7">
            <a:extLst>
              <a:ext uri="{FF2B5EF4-FFF2-40B4-BE49-F238E27FC236}">
                <a16:creationId xmlns:a16="http://schemas.microsoft.com/office/drawing/2014/main" id="{FEB575E7-A915-CCD3-5279-74BAC70D4ACF}"/>
              </a:ext>
            </a:extLst>
          </p:cNvPr>
          <p:cNvSpPr txBox="1"/>
          <p:nvPr/>
        </p:nvSpPr>
        <p:spPr>
          <a:xfrm>
            <a:off x="647267" y="4803300"/>
            <a:ext cx="11540411" cy="1200329"/>
          </a:xfrm>
          <a:prstGeom prst="rect">
            <a:avLst/>
          </a:prstGeom>
          <a:noFill/>
        </p:spPr>
        <p:txBody>
          <a:bodyPr wrap="square">
            <a:spAutoFit/>
          </a:bodyPr>
          <a:lstStyle/>
          <a:p>
            <a:pPr algn="l"/>
            <a:r>
              <a:rPr lang="en-US" sz="18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1600" b="1" i="0" u="none" strike="noStrike" baseline="0" dirty="0">
                <a:solidFill>
                  <a:srgbClr val="000000"/>
                </a:solidFill>
                <a:latin typeface="Times New Roman" panose="02020603050405020304" pitchFamily="18" charset="0"/>
                <a:cs typeface="Times New Roman" panose="02020603050405020304" pitchFamily="18" charset="0"/>
              </a:rPr>
              <a:t>B.TECH. INFORMATION SCIENCE &amp;ENGINEERING (AI AND ROBOTICS)</a:t>
            </a:r>
            <a:endParaRPr lang="en-US" sz="1800" b="1" i="0" u="none" strike="noStrike" cap="none" dirty="0">
              <a:solidFill>
                <a:schemeClr val="accent1"/>
              </a:solidFill>
              <a:latin typeface="Times New Roman" panose="02020603050405020304" pitchFamily="18" charset="0"/>
              <a:ea typeface="Cambria" panose="02040503050406030204" pitchFamily="18" charset="0"/>
              <a:cs typeface="Times New Roman" panose="02020603050405020304" pitchFamily="18" charset="0"/>
              <a:sym typeface="Verdana"/>
            </a:endParaRPr>
          </a:p>
          <a:p>
            <a:pPr marL="0" marR="0" lvl="0" indent="0" rtl="0">
              <a:spcBef>
                <a:spcPts val="0"/>
              </a:spcBef>
              <a:spcAft>
                <a:spcPts val="0"/>
              </a:spcAft>
              <a:buClr>
                <a:srgbClr val="17365D"/>
              </a:buClr>
              <a:buSzPct val="100000"/>
              <a:buFont typeface="Arial"/>
              <a:buNone/>
            </a:pPr>
            <a:r>
              <a:rPr lang="en-US" sz="1800" b="1" dirty="0">
                <a:solidFill>
                  <a:schemeClr val="accent1"/>
                </a:solidFill>
                <a:latin typeface="Cambria" panose="02040503050406030204" pitchFamily="18" charset="0"/>
                <a:ea typeface="Cambria" panose="02040503050406030204" pitchFamily="18" charset="0"/>
                <a:cs typeface="Verdana"/>
                <a:sym typeface="Verdana"/>
              </a:rPr>
              <a:t>Name of the </a:t>
            </a:r>
            <a:r>
              <a:rPr lang="en-US" sz="1800" b="1" dirty="0" err="1">
                <a:solidFill>
                  <a:schemeClr val="accent1"/>
                </a:solidFill>
                <a:latin typeface="Cambria" panose="02040503050406030204" pitchFamily="18" charset="0"/>
                <a:ea typeface="Cambria" panose="02040503050406030204" pitchFamily="18" charset="0"/>
                <a:cs typeface="Verdana"/>
                <a:sym typeface="Verdana"/>
              </a:rPr>
              <a:t>HoD</a:t>
            </a:r>
            <a:r>
              <a:rPr lang="en-US" sz="1800" b="1" dirty="0">
                <a:solidFill>
                  <a:schemeClr val="accent1"/>
                </a:solidFill>
                <a:latin typeface="Cambria" panose="02040503050406030204" pitchFamily="18" charset="0"/>
                <a:ea typeface="Cambria" panose="02040503050406030204" pitchFamily="18" charset="0"/>
                <a:cs typeface="Verdana"/>
                <a:sym typeface="Verdana"/>
              </a:rPr>
              <a:t>: </a:t>
            </a:r>
            <a:r>
              <a:rPr lang="en-US" sz="1800" b="1" dirty="0">
                <a:solidFill>
                  <a:schemeClr val="tx1"/>
                </a:solidFill>
                <a:latin typeface="Cambria" panose="02040503050406030204" pitchFamily="18" charset="0"/>
                <a:ea typeface="Cambria" panose="02040503050406030204" pitchFamily="18" charset="0"/>
                <a:cs typeface="Verdana"/>
                <a:sym typeface="Verdana"/>
              </a:rPr>
              <a:t>Dr. Zafar Ali Khan </a:t>
            </a:r>
          </a:p>
          <a:p>
            <a:pPr marL="0" marR="0" lvl="0" indent="0" rtl="0">
              <a:spcBef>
                <a:spcPts val="0"/>
              </a:spcBef>
              <a:spcAft>
                <a:spcPts val="0"/>
              </a:spcAft>
              <a:buClr>
                <a:srgbClr val="17365D"/>
              </a:buClr>
              <a:buSzPct val="100000"/>
              <a:buFont typeface="Arial"/>
              <a:buNone/>
            </a:pPr>
            <a:r>
              <a:rPr lang="en-US" sz="18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1800" b="1" dirty="0" err="1">
                <a:solidFill>
                  <a:schemeClr val="tx1"/>
                </a:solidFill>
                <a:latin typeface="Cambria" panose="02040503050406030204" pitchFamily="18" charset="0"/>
                <a:ea typeface="Cambria" panose="02040503050406030204" pitchFamily="18" charset="0"/>
                <a:cs typeface="Verdana"/>
                <a:sym typeface="Verdana"/>
              </a:rPr>
              <a:t>Dr.Afroz</a:t>
            </a:r>
            <a:r>
              <a:rPr lang="en-US" sz="1800" b="1" dirty="0">
                <a:solidFill>
                  <a:schemeClr val="tx1"/>
                </a:solidFill>
                <a:latin typeface="Cambria" panose="02040503050406030204" pitchFamily="18" charset="0"/>
                <a:ea typeface="Cambria" panose="02040503050406030204" pitchFamily="18" charset="0"/>
                <a:cs typeface="Verdana"/>
                <a:sym typeface="Verdana"/>
              </a:rPr>
              <a:t> Pasha</a:t>
            </a:r>
            <a:endParaRPr lang="en-US" sz="18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18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18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a:t>
            </a:r>
            <a:r>
              <a:rPr lang="en-US" sz="18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Ziaur</a:t>
            </a:r>
            <a:r>
              <a:rPr lang="en-US" sz="1800" b="1" i="0" u="none" strike="noStrike" cap="none" dirty="0">
                <a:solidFill>
                  <a:schemeClr val="tx1"/>
                </a:solidFill>
                <a:latin typeface="Cambria" panose="02040503050406030204" pitchFamily="18" charset="0"/>
                <a:ea typeface="Cambria" panose="02040503050406030204" pitchFamily="18" charset="0"/>
                <a:cs typeface="Verdana"/>
                <a:sym typeface="Verdana"/>
              </a:rPr>
              <a:t> Rahman</a:t>
            </a:r>
          </a:p>
        </p:txBody>
      </p:sp>
    </p:spTree>
    <p:extLst>
      <p:ext uri="{BB962C8B-B14F-4D97-AF65-F5344CB8AC3E}">
        <p14:creationId xmlns:p14="http://schemas.microsoft.com/office/powerpoint/2010/main" val="312264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79B1-94E8-FE94-5761-548B8F755E11}"/>
              </a:ext>
            </a:extLst>
          </p:cNvPr>
          <p:cNvSpPr>
            <a:spLocks noGrp="1"/>
          </p:cNvSpPr>
          <p:nvPr>
            <p:ph type="ctrTitle"/>
          </p:nvPr>
        </p:nvSpPr>
        <p:spPr>
          <a:xfrm>
            <a:off x="742967" y="137399"/>
            <a:ext cx="10363200" cy="944953"/>
          </a:xfrm>
        </p:spPr>
        <p:txBody>
          <a:bodyPr/>
          <a:lstStyle/>
          <a:p>
            <a:r>
              <a:rPr lang="en-GB" dirty="0"/>
              <a:t>Hardware/software components</a:t>
            </a:r>
            <a:endParaRPr lang="en-IN" dirty="0"/>
          </a:p>
        </p:txBody>
      </p:sp>
      <p:sp>
        <p:nvSpPr>
          <p:cNvPr id="3" name="Subtitle 2">
            <a:extLst>
              <a:ext uri="{FF2B5EF4-FFF2-40B4-BE49-F238E27FC236}">
                <a16:creationId xmlns:a16="http://schemas.microsoft.com/office/drawing/2014/main" id="{D8F39D5E-427F-E527-BB28-E228ED1F0132}"/>
              </a:ext>
            </a:extLst>
          </p:cNvPr>
          <p:cNvSpPr>
            <a:spLocks noGrp="1"/>
          </p:cNvSpPr>
          <p:nvPr>
            <p:ph type="subTitle" idx="1"/>
          </p:nvPr>
        </p:nvSpPr>
        <p:spPr>
          <a:xfrm>
            <a:off x="475861" y="1082352"/>
            <a:ext cx="10090539" cy="3996889"/>
          </a:xfrm>
        </p:spPr>
        <p:txBody>
          <a:bodyPr>
            <a:normAutofit fontScale="77500" lnSpcReduction="20000"/>
          </a:bodyPr>
          <a:lstStyle/>
          <a:p>
            <a:pPr marL="76200" algn="l"/>
            <a:r>
              <a:rPr lang="en-IN" sz="2000" b="1" u="sng" dirty="0">
                <a:solidFill>
                  <a:schemeClr val="tx1"/>
                </a:solidFill>
                <a:latin typeface="Calibri" panose="020F0502020204030204" pitchFamily="34" charset="0"/>
                <a:ea typeface="Calibri" panose="020F0502020204030204" pitchFamily="34" charset="0"/>
                <a:cs typeface="Calibri" panose="020F0502020204030204" pitchFamily="34" charset="0"/>
              </a:rPr>
              <a:t>SOFTWARE COMPONENTS</a:t>
            </a:r>
          </a:p>
          <a:p>
            <a:pPr marL="590550" indent="-5143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Operating System</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Windows, macOS, or Linux</a:t>
            </a:r>
          </a:p>
          <a:p>
            <a:pPr marL="590550" indent="-5143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Programming Language</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Python, Java, or similar for algorithm development</a:t>
            </a:r>
          </a:p>
          <a:p>
            <a:pPr marL="590550" indent="-5143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Database</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MySQL, PostgreSQL, or equivalent for storing course and exam data</a:t>
            </a:r>
          </a:p>
          <a:p>
            <a:pPr marL="590550" indent="-5143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IDE</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Visual Studio Code, PyCharm, or Eclipse for development</a:t>
            </a:r>
          </a:p>
          <a:p>
            <a:pPr marL="590550" indent="-5143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Optimization Tools</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Constraint satisfaction libraries (e.g., Google OR-Tools, </a:t>
            </a:r>
            <a:r>
              <a:rPr lang="en-I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PuLP</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for scheduling algorithms</a:t>
            </a:r>
          </a:p>
          <a:p>
            <a:pPr marL="590550" indent="-5143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User Interface</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Web framework (React, Angular, or similar) or desktop interface for displaying timetables</a:t>
            </a:r>
          </a:p>
          <a:p>
            <a:pPr marL="590550" indent="-5143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Version Control</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Git for code management</a:t>
            </a:r>
          </a:p>
          <a:p>
            <a:pPr marL="590550" indent="-5143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Deployment Platform</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Cloud-based server (e.g., AWS, Azure) or local server for hosting the application</a:t>
            </a:r>
          </a:p>
          <a:p>
            <a:pPr marL="590550" indent="-514350" algn="l">
              <a:buFont typeface="+mj-lt"/>
              <a:buAutoNum type="romanUcPeriod"/>
            </a:pPr>
            <a:endPar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lgn="l">
              <a:buNone/>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sz="2000" b="1" u="sng" dirty="0">
                <a:solidFill>
                  <a:schemeClr val="tx1"/>
                </a:solidFill>
                <a:latin typeface="Calibri" panose="020F0502020204030204" pitchFamily="34" charset="0"/>
                <a:ea typeface="Calibri" panose="020F0502020204030204" pitchFamily="34" charset="0"/>
                <a:cs typeface="Calibri" panose="020F0502020204030204" pitchFamily="34" charset="0"/>
              </a:rPr>
              <a:t>HARDWARE COMPONENTS</a:t>
            </a:r>
          </a:p>
          <a:p>
            <a:pPr marL="476250" indent="-4000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Processor</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Intel i5 or higher</a:t>
            </a:r>
          </a:p>
          <a:p>
            <a:pPr marL="476250" indent="-4000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RAM</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8 GB or more</a:t>
            </a:r>
          </a:p>
          <a:p>
            <a:pPr marL="476250" indent="-4000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Storage</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256 GB SSD or higher</a:t>
            </a:r>
          </a:p>
          <a:p>
            <a:pPr marL="476250" indent="-4000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Internet Connection</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For accessing cloud services or hosting platform</a:t>
            </a:r>
          </a:p>
          <a:p>
            <a:pPr marL="476250" indent="-400050" algn="l">
              <a:buFont typeface="+mj-lt"/>
              <a:buAutoNum type="romanUcPeriod"/>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Display</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Standard monitor or laptop display for development and UI testing</a:t>
            </a:r>
          </a:p>
          <a:p>
            <a:pPr marL="152400" lvl="0" algn="l" rtl="0">
              <a:lnSpc>
                <a:spcPct val="200000"/>
              </a:lnSpc>
              <a:spcBef>
                <a:spcPts val="0"/>
              </a:spcBef>
              <a:spcAft>
                <a:spcPts val="0"/>
              </a:spcAft>
              <a:buClr>
                <a:schemeClr val="dk1"/>
              </a:buClr>
              <a:buSzPct val="100000"/>
            </a:pPr>
            <a:endParaRPr lang="en-US" sz="4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28675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13" name="Content Placeholder 12">
            <a:extLst>
              <a:ext uri="{FF2B5EF4-FFF2-40B4-BE49-F238E27FC236}">
                <a16:creationId xmlns:a16="http://schemas.microsoft.com/office/drawing/2014/main" id="{DBE3FC6A-7ECD-33C5-CF54-93338A5AEE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618" y="1714662"/>
            <a:ext cx="11927535" cy="3267884"/>
          </a:xfrm>
        </p:spPr>
      </p:pic>
    </p:spTree>
    <p:extLst>
      <p:ext uri="{BB962C8B-B14F-4D97-AF65-F5344CB8AC3E}">
        <p14:creationId xmlns:p14="http://schemas.microsoft.com/office/powerpoint/2010/main" val="367733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a:xfrm>
            <a:off x="762000" y="952501"/>
            <a:ext cx="10668000" cy="4952997"/>
          </a:xfrm>
        </p:spPr>
        <p:txBody>
          <a:bodyPr>
            <a:normAutofit fontScale="25000" lnSpcReduction="20000"/>
          </a:bodyPr>
          <a:lstStyle/>
          <a:p>
            <a:pPr marL="0" indent="0">
              <a:buNone/>
            </a:pPr>
            <a:r>
              <a:rPr lang="en-US" sz="5600" b="1" dirty="0">
                <a:latin typeface="Calibri" panose="020F0502020204030204" pitchFamily="34" charset="0"/>
                <a:ea typeface="Calibri" panose="020F0502020204030204" pitchFamily="34" charset="0"/>
                <a:cs typeface="Calibri" panose="020F0502020204030204" pitchFamily="34" charset="0"/>
              </a:rPr>
              <a:t>Conflict-Free Schedule</a:t>
            </a:r>
            <a:endParaRPr lang="en-US" sz="56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5600" dirty="0">
                <a:latin typeface="Calibri" panose="020F0502020204030204" pitchFamily="34" charset="0"/>
                <a:ea typeface="Calibri" panose="020F0502020204030204" pitchFamily="34" charset="0"/>
                <a:cs typeface="Calibri" panose="020F0502020204030204" pitchFamily="34" charset="0"/>
              </a:rPr>
              <a:t>All exams are scheduled without overlaps for students and instructors, ensuring that no student is assigned to multiple exams at the same time.</a:t>
            </a:r>
          </a:p>
          <a:p>
            <a:pPr marL="0" indent="0">
              <a:buNone/>
            </a:pPr>
            <a:r>
              <a:rPr lang="en-US" sz="5600" b="1" dirty="0">
                <a:latin typeface="Calibri" panose="020F0502020204030204" pitchFamily="34" charset="0"/>
                <a:ea typeface="Calibri" panose="020F0502020204030204" pitchFamily="34" charset="0"/>
                <a:cs typeface="Calibri" panose="020F0502020204030204" pitchFamily="34" charset="0"/>
              </a:rPr>
              <a:t>Optimized Resource Utilization</a:t>
            </a:r>
            <a:endParaRPr lang="en-US" sz="56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5600" dirty="0">
                <a:latin typeface="Calibri" panose="020F0502020204030204" pitchFamily="34" charset="0"/>
                <a:ea typeface="Calibri" panose="020F0502020204030204" pitchFamily="34" charset="0"/>
                <a:cs typeface="Calibri" panose="020F0502020204030204" pitchFamily="34" charset="0"/>
              </a:rPr>
              <a:t>Efficient use of available venues and resources, minimizing idle time and maximizing the number of exams that can be conducted.</a:t>
            </a:r>
          </a:p>
          <a:p>
            <a:pPr marL="0" indent="0">
              <a:buNone/>
            </a:pPr>
            <a:r>
              <a:rPr lang="en-US" sz="5600" b="1" dirty="0">
                <a:latin typeface="Calibri" panose="020F0502020204030204" pitchFamily="34" charset="0"/>
                <a:ea typeface="Calibri" panose="020F0502020204030204" pitchFamily="34" charset="0"/>
                <a:cs typeface="Calibri" panose="020F0502020204030204" pitchFamily="34" charset="0"/>
              </a:rPr>
              <a:t>Fair Distribution of Exam Loads</a:t>
            </a:r>
            <a:endParaRPr lang="en-US" sz="56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5600" dirty="0">
                <a:latin typeface="Calibri" panose="020F0502020204030204" pitchFamily="34" charset="0"/>
                <a:ea typeface="Calibri" panose="020F0502020204030204" pitchFamily="34" charset="0"/>
                <a:cs typeface="Calibri" panose="020F0502020204030204" pitchFamily="34" charset="0"/>
              </a:rPr>
              <a:t>Balanced scheduling that minimizes the number of consecutive exams for students and distributes exam times evenly across the available days.</a:t>
            </a:r>
          </a:p>
          <a:p>
            <a:pPr marL="0" indent="0">
              <a:buNone/>
            </a:pPr>
            <a:r>
              <a:rPr lang="en-US" sz="5600" b="1" dirty="0">
                <a:latin typeface="Calibri" panose="020F0502020204030204" pitchFamily="34" charset="0"/>
                <a:ea typeface="Calibri" panose="020F0502020204030204" pitchFamily="34" charset="0"/>
                <a:cs typeface="Calibri" panose="020F0502020204030204" pitchFamily="34" charset="0"/>
              </a:rPr>
              <a:t>User-Friendly Interface</a:t>
            </a:r>
            <a:endParaRPr lang="en-US" sz="56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5600" dirty="0">
                <a:latin typeface="Calibri" panose="020F0502020204030204" pitchFamily="34" charset="0"/>
                <a:ea typeface="Calibri" panose="020F0502020204030204" pitchFamily="34" charset="0"/>
                <a:cs typeface="Calibri" panose="020F0502020204030204" pitchFamily="34" charset="0"/>
              </a:rPr>
              <a:t>A clear, accessible interface for students and faculty to view the timetable, with features like search and filtering options.</a:t>
            </a:r>
          </a:p>
          <a:p>
            <a:pPr marL="0" indent="0">
              <a:buNone/>
            </a:pPr>
            <a:r>
              <a:rPr lang="en-US" sz="5600" b="1" dirty="0">
                <a:latin typeface="Calibri" panose="020F0502020204030204" pitchFamily="34" charset="0"/>
                <a:ea typeface="Calibri" panose="020F0502020204030204" pitchFamily="34" charset="0"/>
                <a:cs typeface="Calibri" panose="020F0502020204030204" pitchFamily="34" charset="0"/>
              </a:rPr>
              <a:t>Adaptability and Flexibility</a:t>
            </a:r>
            <a:endParaRPr lang="en-US" sz="56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5600" dirty="0">
                <a:latin typeface="Calibri" panose="020F0502020204030204" pitchFamily="34" charset="0"/>
                <a:ea typeface="Calibri" panose="020F0502020204030204" pitchFamily="34" charset="0"/>
                <a:cs typeface="Calibri" panose="020F0502020204030204" pitchFamily="34" charset="0"/>
              </a:rPr>
              <a:t>Ability to accommodate last-minute changes, such as instructor unavailability or venue conflicts, with minimal disruption to the overall schedule.</a:t>
            </a:r>
          </a:p>
          <a:p>
            <a:pPr marL="0" indent="0">
              <a:buNone/>
            </a:pPr>
            <a:r>
              <a:rPr lang="en-US" sz="5600" b="1" dirty="0">
                <a:latin typeface="Calibri" panose="020F0502020204030204" pitchFamily="34" charset="0"/>
                <a:ea typeface="Calibri" panose="020F0502020204030204" pitchFamily="34" charset="0"/>
                <a:cs typeface="Calibri" panose="020F0502020204030204" pitchFamily="34" charset="0"/>
              </a:rPr>
              <a:t>Data-Driven Insights</a:t>
            </a:r>
            <a:endParaRPr lang="en-US" sz="56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5600" dirty="0">
                <a:latin typeface="Calibri" panose="020F0502020204030204" pitchFamily="34" charset="0"/>
                <a:ea typeface="Calibri" panose="020F0502020204030204" pitchFamily="34" charset="0"/>
                <a:cs typeface="Calibri" panose="020F0502020204030204" pitchFamily="34" charset="0"/>
              </a:rPr>
              <a:t>Reports and analytics on exam scheduling patterns, allowing for continuous improvement in future scheduling processes.</a:t>
            </a:r>
          </a:p>
          <a:p>
            <a:pPr marL="0" indent="0">
              <a:buNone/>
            </a:pPr>
            <a:r>
              <a:rPr lang="en-US" sz="5600" b="1" dirty="0">
                <a:latin typeface="Calibri" panose="020F0502020204030204" pitchFamily="34" charset="0"/>
                <a:ea typeface="Calibri" panose="020F0502020204030204" pitchFamily="34" charset="0"/>
                <a:cs typeface="Calibri" panose="020F0502020204030204" pitchFamily="34" charset="0"/>
              </a:rPr>
              <a:t>Increased Satisfaction</a:t>
            </a:r>
            <a:endParaRPr lang="en-US" sz="56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5600" dirty="0">
                <a:latin typeface="Calibri" panose="020F0502020204030204" pitchFamily="34" charset="0"/>
                <a:ea typeface="Calibri" panose="020F0502020204030204" pitchFamily="34" charset="0"/>
                <a:cs typeface="Calibri" panose="020F0502020204030204" pitchFamily="34" charset="0"/>
              </a:rPr>
              <a:t>Higher satisfaction levels among students and faculty due to a fair and well-structured timetable that respects their preferences and needs.</a:t>
            </a:r>
          </a:p>
          <a:p>
            <a:pPr marL="0" indent="0">
              <a:buNone/>
            </a:pPr>
            <a:r>
              <a:rPr lang="en-US" sz="5600" b="1" dirty="0">
                <a:latin typeface="Calibri" panose="020F0502020204030204" pitchFamily="34" charset="0"/>
                <a:ea typeface="Calibri" panose="020F0502020204030204" pitchFamily="34" charset="0"/>
                <a:cs typeface="Calibri" panose="020F0502020204030204" pitchFamily="34" charset="0"/>
              </a:rPr>
              <a:t>Reduced Administrative Burden</a:t>
            </a:r>
            <a:endParaRPr lang="en-US" sz="56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5600" dirty="0">
                <a:latin typeface="Calibri" panose="020F0502020204030204" pitchFamily="34" charset="0"/>
                <a:ea typeface="Calibri" panose="020F0502020204030204" pitchFamily="34" charset="0"/>
                <a:cs typeface="Calibri" panose="020F0502020204030204" pitchFamily="34" charset="0"/>
              </a:rPr>
              <a:t>Streamlined processes for scheduling and managing exams, freeing up administrative resources for other tasks.</a:t>
            </a:r>
          </a:p>
          <a:p>
            <a:pPr marL="0" indent="0">
              <a:buNone/>
            </a:pPr>
            <a:r>
              <a:rPr lang="en-US" sz="5600" b="1" dirty="0">
                <a:latin typeface="Calibri" panose="020F0502020204030204" pitchFamily="34" charset="0"/>
                <a:ea typeface="Calibri" panose="020F0502020204030204" pitchFamily="34" charset="0"/>
                <a:cs typeface="Calibri" panose="020F0502020204030204" pitchFamily="34" charset="0"/>
              </a:rPr>
              <a:t>Scalability</a:t>
            </a:r>
            <a:endParaRPr lang="en-US" sz="56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5600" dirty="0">
                <a:latin typeface="Calibri" panose="020F0502020204030204" pitchFamily="34" charset="0"/>
                <a:ea typeface="Calibri" panose="020F0502020204030204" pitchFamily="34" charset="0"/>
                <a:cs typeface="Calibri" panose="020F0502020204030204" pitchFamily="34" charset="0"/>
              </a:rPr>
              <a:t>A system capable of handling increased complexity as the number of courses and students grows, ensuring continued efficiency.</a:t>
            </a:r>
          </a:p>
          <a:p>
            <a:pPr marL="0" indent="0">
              <a:buNone/>
            </a:pPr>
            <a:r>
              <a:rPr lang="en-US" sz="5600" b="1" dirty="0">
                <a:latin typeface="Calibri" panose="020F0502020204030204" pitchFamily="34" charset="0"/>
                <a:ea typeface="Calibri" panose="020F0502020204030204" pitchFamily="34" charset="0"/>
                <a:cs typeface="Calibri" panose="020F0502020204030204" pitchFamily="34" charset="0"/>
              </a:rPr>
              <a:t>Compliance with Regulations</a:t>
            </a:r>
            <a:endParaRPr lang="en-US" sz="56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5600" dirty="0">
                <a:latin typeface="Calibri" panose="020F0502020204030204" pitchFamily="34" charset="0"/>
                <a:ea typeface="Calibri" panose="020F0502020204030204" pitchFamily="34" charset="0"/>
                <a:cs typeface="Calibri" panose="020F0502020204030204" pitchFamily="34" charset="0"/>
              </a:rPr>
              <a:t>Adherence to institutional policies and educational regulations regarding exam scheduling.</a:t>
            </a:r>
          </a:p>
          <a:p>
            <a:endParaRPr lang="en-US" dirty="0"/>
          </a:p>
        </p:txBody>
      </p:sp>
    </p:spTree>
    <p:extLst>
      <p:ext uri="{BB962C8B-B14F-4D97-AF65-F5344CB8AC3E}">
        <p14:creationId xmlns:p14="http://schemas.microsoft.com/office/powerpoint/2010/main" val="192392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C3B0-A5DB-6D30-2DFD-5BC4ECC45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20307-FF39-EEFB-79A3-863959278AA5}"/>
              </a:ext>
            </a:extLst>
          </p:cNvPr>
          <p:cNvSpPr>
            <a:spLocks noGrp="1"/>
          </p:cNvSpPr>
          <p:nvPr>
            <p:ph type="title"/>
          </p:nvPr>
        </p:nvSpPr>
        <p:spPr/>
        <p:txBody>
          <a:bodyPr/>
          <a:lstStyle/>
          <a:p>
            <a:r>
              <a:rPr lang="en-GB" dirty="0"/>
              <a:t>Progress Output</a:t>
            </a:r>
          </a:p>
        </p:txBody>
      </p:sp>
      <p:pic>
        <p:nvPicPr>
          <p:cNvPr id="7" name="Content Placeholder 6">
            <a:extLst>
              <a:ext uri="{FF2B5EF4-FFF2-40B4-BE49-F238E27FC236}">
                <a16:creationId xmlns:a16="http://schemas.microsoft.com/office/drawing/2014/main" id="{E15D7477-5821-51E1-94DB-FD5333DB45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800" y="2572529"/>
            <a:ext cx="10668000" cy="2093942"/>
          </a:xfrm>
        </p:spPr>
      </p:pic>
    </p:spTree>
    <p:extLst>
      <p:ext uri="{BB962C8B-B14F-4D97-AF65-F5344CB8AC3E}">
        <p14:creationId xmlns:p14="http://schemas.microsoft.com/office/powerpoint/2010/main" val="4144116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2C88-248B-640E-19FB-4413025B55C8}"/>
              </a:ext>
            </a:extLst>
          </p:cNvPr>
          <p:cNvSpPr>
            <a:spLocks noGrp="1"/>
          </p:cNvSpPr>
          <p:nvPr>
            <p:ph type="title"/>
          </p:nvPr>
        </p:nvSpPr>
        <p:spPr/>
        <p:txBody>
          <a:bodyPr/>
          <a:lstStyle/>
          <a:p>
            <a:r>
              <a:rPr lang="en-GB" dirty="0"/>
              <a:t>Progress Output</a:t>
            </a:r>
            <a:endParaRPr lang="en-IN" dirty="0"/>
          </a:p>
        </p:txBody>
      </p:sp>
      <p:pic>
        <p:nvPicPr>
          <p:cNvPr id="7" name="Content Placeholder 6">
            <a:extLst>
              <a:ext uri="{FF2B5EF4-FFF2-40B4-BE49-F238E27FC236}">
                <a16:creationId xmlns:a16="http://schemas.microsoft.com/office/drawing/2014/main" id="{05278593-E0AC-9D5A-4FF4-9B7834A826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133" y="1143000"/>
            <a:ext cx="8805333" cy="4953000"/>
          </a:xfrm>
        </p:spPr>
      </p:pic>
    </p:spTree>
    <p:extLst>
      <p:ext uri="{BB962C8B-B14F-4D97-AF65-F5344CB8AC3E}">
        <p14:creationId xmlns:p14="http://schemas.microsoft.com/office/powerpoint/2010/main" val="230180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907CE-EB63-2D6D-DBBE-5B4991AE9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FC520-884F-8D29-29F0-4B808F43B150}"/>
              </a:ext>
            </a:extLst>
          </p:cNvPr>
          <p:cNvSpPr>
            <a:spLocks noGrp="1"/>
          </p:cNvSpPr>
          <p:nvPr>
            <p:ph type="title"/>
          </p:nvPr>
        </p:nvSpPr>
        <p:spPr/>
        <p:txBody>
          <a:bodyPr/>
          <a:lstStyle/>
          <a:p>
            <a:r>
              <a:rPr lang="en-GB" dirty="0"/>
              <a:t>Progress Output</a:t>
            </a:r>
            <a:endParaRPr lang="en-IN" dirty="0"/>
          </a:p>
        </p:txBody>
      </p:sp>
      <p:pic>
        <p:nvPicPr>
          <p:cNvPr id="6" name="Content Placeholder 5">
            <a:extLst>
              <a:ext uri="{FF2B5EF4-FFF2-40B4-BE49-F238E27FC236}">
                <a16:creationId xmlns:a16="http://schemas.microsoft.com/office/drawing/2014/main" id="{7814E8C9-A7A2-8D0C-90F1-E715DD675F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133" y="1143000"/>
            <a:ext cx="8805333" cy="4953000"/>
          </a:xfrm>
        </p:spPr>
      </p:pic>
    </p:spTree>
    <p:extLst>
      <p:ext uri="{BB962C8B-B14F-4D97-AF65-F5344CB8AC3E}">
        <p14:creationId xmlns:p14="http://schemas.microsoft.com/office/powerpoint/2010/main" val="927416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C92B6-2EBE-806A-C8AA-2C64B6064E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64CAF-33B0-5422-B7F1-19B9A106BF95}"/>
              </a:ext>
            </a:extLst>
          </p:cNvPr>
          <p:cNvSpPr>
            <a:spLocks noGrp="1"/>
          </p:cNvSpPr>
          <p:nvPr>
            <p:ph type="title"/>
          </p:nvPr>
        </p:nvSpPr>
        <p:spPr/>
        <p:txBody>
          <a:bodyPr/>
          <a:lstStyle/>
          <a:p>
            <a:r>
              <a:rPr lang="en-GB" dirty="0"/>
              <a:t>Progress Output</a:t>
            </a:r>
            <a:endParaRPr lang="en-IN" dirty="0"/>
          </a:p>
        </p:txBody>
      </p:sp>
      <p:pic>
        <p:nvPicPr>
          <p:cNvPr id="7" name="Content Placeholder 6">
            <a:extLst>
              <a:ext uri="{FF2B5EF4-FFF2-40B4-BE49-F238E27FC236}">
                <a16:creationId xmlns:a16="http://schemas.microsoft.com/office/drawing/2014/main" id="{A94D603F-2350-A195-40CC-3A518DACAA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348" y="1143000"/>
            <a:ext cx="8808903" cy="4953000"/>
          </a:xfrm>
        </p:spPr>
      </p:pic>
    </p:spTree>
    <p:extLst>
      <p:ext uri="{BB962C8B-B14F-4D97-AF65-F5344CB8AC3E}">
        <p14:creationId xmlns:p14="http://schemas.microsoft.com/office/powerpoint/2010/main" val="1521358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546EE-263E-9950-EBED-11846BDAF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65708-ABF5-3676-251B-6DDA0BA2FB65}"/>
              </a:ext>
            </a:extLst>
          </p:cNvPr>
          <p:cNvSpPr>
            <a:spLocks noGrp="1"/>
          </p:cNvSpPr>
          <p:nvPr>
            <p:ph type="title"/>
          </p:nvPr>
        </p:nvSpPr>
        <p:spPr/>
        <p:txBody>
          <a:bodyPr/>
          <a:lstStyle/>
          <a:p>
            <a:r>
              <a:rPr lang="en-GB" dirty="0"/>
              <a:t>Progress Output</a:t>
            </a:r>
            <a:endParaRPr lang="en-IN" dirty="0"/>
          </a:p>
        </p:txBody>
      </p:sp>
      <p:pic>
        <p:nvPicPr>
          <p:cNvPr id="6" name="Content Placeholder 5">
            <a:extLst>
              <a:ext uri="{FF2B5EF4-FFF2-40B4-BE49-F238E27FC236}">
                <a16:creationId xmlns:a16="http://schemas.microsoft.com/office/drawing/2014/main" id="{6E2486F5-1E4C-A5C1-B534-3DED8C4D54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133" y="1143000"/>
            <a:ext cx="8805333" cy="4953000"/>
          </a:xfrm>
        </p:spPr>
      </p:pic>
    </p:spTree>
    <p:extLst>
      <p:ext uri="{BB962C8B-B14F-4D97-AF65-F5344CB8AC3E}">
        <p14:creationId xmlns:p14="http://schemas.microsoft.com/office/powerpoint/2010/main" val="2386359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A4765-2AD7-8B8A-5DC1-9D19D24B0E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2684C-B586-B7C7-C15B-08CF049ED027}"/>
              </a:ext>
            </a:extLst>
          </p:cNvPr>
          <p:cNvSpPr>
            <a:spLocks noGrp="1"/>
          </p:cNvSpPr>
          <p:nvPr>
            <p:ph type="title"/>
          </p:nvPr>
        </p:nvSpPr>
        <p:spPr/>
        <p:txBody>
          <a:bodyPr/>
          <a:lstStyle/>
          <a:p>
            <a:r>
              <a:rPr lang="en-GB" dirty="0"/>
              <a:t>Progress Output</a:t>
            </a:r>
            <a:endParaRPr lang="en-IN" dirty="0"/>
          </a:p>
        </p:txBody>
      </p:sp>
      <p:pic>
        <p:nvPicPr>
          <p:cNvPr id="7" name="Content Placeholder 6">
            <a:extLst>
              <a:ext uri="{FF2B5EF4-FFF2-40B4-BE49-F238E27FC236}">
                <a16:creationId xmlns:a16="http://schemas.microsoft.com/office/drawing/2014/main" id="{610A1D97-852B-37CD-E35D-2E63FC2B8D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133" y="1143000"/>
            <a:ext cx="8805333" cy="4953000"/>
          </a:xfrm>
        </p:spPr>
      </p:pic>
    </p:spTree>
    <p:extLst>
      <p:ext uri="{BB962C8B-B14F-4D97-AF65-F5344CB8AC3E}">
        <p14:creationId xmlns:p14="http://schemas.microsoft.com/office/powerpoint/2010/main" val="2942161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875D7-5540-6A34-5104-0DDE1074B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00136-7D58-2432-17DB-288373C01AF8}"/>
              </a:ext>
            </a:extLst>
          </p:cNvPr>
          <p:cNvSpPr>
            <a:spLocks noGrp="1"/>
          </p:cNvSpPr>
          <p:nvPr>
            <p:ph type="title"/>
          </p:nvPr>
        </p:nvSpPr>
        <p:spPr/>
        <p:txBody>
          <a:bodyPr/>
          <a:lstStyle/>
          <a:p>
            <a:r>
              <a:rPr lang="en-GB" dirty="0"/>
              <a:t>Progress Output</a:t>
            </a:r>
            <a:endParaRPr lang="en-IN" dirty="0"/>
          </a:p>
        </p:txBody>
      </p:sp>
      <p:pic>
        <p:nvPicPr>
          <p:cNvPr id="6" name="Content Placeholder 5">
            <a:extLst>
              <a:ext uri="{FF2B5EF4-FFF2-40B4-BE49-F238E27FC236}">
                <a16:creationId xmlns:a16="http://schemas.microsoft.com/office/drawing/2014/main" id="{79ECED67-16B8-1416-9EDC-3BE4B6A2FD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133" y="1143000"/>
            <a:ext cx="8805333" cy="4953000"/>
          </a:xfrm>
        </p:spPr>
      </p:pic>
    </p:spTree>
    <p:extLst>
      <p:ext uri="{BB962C8B-B14F-4D97-AF65-F5344CB8AC3E}">
        <p14:creationId xmlns:p14="http://schemas.microsoft.com/office/powerpoint/2010/main" val="1228378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lstStyle/>
          <a:p>
            <a:pPr marL="0" indent="0">
              <a:buNone/>
            </a:pPr>
            <a:r>
              <a:rPr lang="en-US" sz="3200" dirty="0">
                <a:latin typeface="Calibri" panose="020F0502020204030204" pitchFamily="34" charset="0"/>
                <a:ea typeface="Calibri" panose="020F0502020204030204" pitchFamily="34" charset="0"/>
                <a:cs typeface="Calibri" panose="020F0502020204030204" pitchFamily="34" charset="0"/>
              </a:rPr>
              <a:t>In educational institutions, creating examination timetables is crucial for smooth exam management. Traditional manual methods are inefficient and prone to conflicts. The </a:t>
            </a:r>
            <a:r>
              <a:rPr lang="en-US" sz="3200" b="1" dirty="0">
                <a:latin typeface="Calibri" panose="020F0502020204030204" pitchFamily="34" charset="0"/>
                <a:ea typeface="Calibri" panose="020F0502020204030204" pitchFamily="34" charset="0"/>
                <a:cs typeface="Calibri" panose="020F0502020204030204" pitchFamily="34" charset="0"/>
              </a:rPr>
              <a:t>Examination Timetable Generation System</a:t>
            </a:r>
            <a:r>
              <a:rPr lang="en-US" sz="3200" dirty="0">
                <a:latin typeface="Calibri" panose="020F0502020204030204" pitchFamily="34" charset="0"/>
                <a:ea typeface="Calibri" panose="020F0502020204030204" pitchFamily="34" charset="0"/>
                <a:cs typeface="Calibri" panose="020F0502020204030204" pitchFamily="34" charset="0"/>
              </a:rPr>
              <a:t> automates this process by considering constraints like room availability, student registrations, and instructor schedules. This report describes the design, development, and implementation of an automated system that uses scheduling algorithms to generate optimal, conflict-free timetables.</a:t>
            </a:r>
          </a:p>
          <a:p>
            <a:endParaRPr lang="en-GB" dirty="0"/>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normAutofit/>
          </a:bodyPr>
          <a:lstStyle/>
          <a:p>
            <a:r>
              <a:rPr lang="en-US" sz="2000" dirty="0"/>
              <a:t>The Examination Timetable Generation System significantly improves the efficiency and accuracy of the scheduling process in educational institutions. By automating timetable creation using algorithms like First-Come First-Served, Greedy Algorithm, and Genetic Algorithm, the system ensures conflict-free schedules while optimizing room and resource utilization. </a:t>
            </a:r>
          </a:p>
          <a:p>
            <a:endParaRPr lang="en-US" sz="2000" dirty="0"/>
          </a:p>
          <a:p>
            <a:r>
              <a:rPr lang="en-US" sz="2000" dirty="0"/>
              <a:t>It successfully addresses challenges associated with manual scheduling, such as human error and resource allocation conflicts. The system is scalable, capable of handling large datasets, and adaptable to different institutional needs. The user-friendly interface further enhances its usability for administrators. Overall, this project demonstrates the potential of advanced scheduling algorithms to streamline administrative tasks and improve academic operations.</a:t>
            </a:r>
            <a:endParaRPr lang="en-GB" sz="2000" dirty="0"/>
          </a:p>
        </p:txBody>
      </p:sp>
    </p:spTree>
    <p:extLst>
      <p:ext uri="{BB962C8B-B14F-4D97-AF65-F5344CB8AC3E}">
        <p14:creationId xmlns:p14="http://schemas.microsoft.com/office/powerpoint/2010/main" val="2238571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CAE5-5EA7-34E7-F103-C9CD346F5B22}"/>
              </a:ext>
            </a:extLst>
          </p:cNvPr>
          <p:cNvSpPr>
            <a:spLocks noGrp="1"/>
          </p:cNvSpPr>
          <p:nvPr>
            <p:ph type="title"/>
          </p:nvPr>
        </p:nvSpPr>
        <p:spPr/>
        <p:txBody>
          <a:bodyPr/>
          <a:lstStyle/>
          <a:p>
            <a:r>
              <a:rPr lang="en-GB" dirty="0" err="1">
                <a:latin typeface="Cambria"/>
                <a:ea typeface="Cambria"/>
                <a:cs typeface="Cambria"/>
                <a:sym typeface="Cambria"/>
              </a:rPr>
              <a:t>Github</a:t>
            </a:r>
            <a:r>
              <a:rPr lang="en-GB" dirty="0">
                <a:latin typeface="Cambria"/>
                <a:ea typeface="Cambria"/>
                <a:cs typeface="Cambria"/>
                <a:sym typeface="Cambria"/>
              </a:rPr>
              <a:t> Link</a:t>
            </a:r>
            <a:endParaRPr lang="en-IN" dirty="0"/>
          </a:p>
        </p:txBody>
      </p:sp>
      <p:sp>
        <p:nvSpPr>
          <p:cNvPr id="3" name="Content Placeholder 2">
            <a:extLst>
              <a:ext uri="{FF2B5EF4-FFF2-40B4-BE49-F238E27FC236}">
                <a16:creationId xmlns:a16="http://schemas.microsoft.com/office/drawing/2014/main" id="{A2EE5FBF-0199-7B0E-3AB7-A497ADE36D7C}"/>
              </a:ext>
            </a:extLst>
          </p:cNvPr>
          <p:cNvSpPr>
            <a:spLocks noGrp="1"/>
          </p:cNvSpPr>
          <p:nvPr>
            <p:ph idx="1"/>
          </p:nvPr>
        </p:nvSpPr>
        <p:spPr>
          <a:xfrm>
            <a:off x="812800" y="902896"/>
            <a:ext cx="10668000" cy="4952997"/>
          </a:xfrm>
        </p:spPr>
        <p:txBody>
          <a:bodyPr/>
          <a:lstStyle/>
          <a:p>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dirty="0">
                <a:solidFill>
                  <a:schemeClr val="accent1"/>
                </a:solidFill>
                <a:latin typeface="Calibri" panose="020F0502020204030204" pitchFamily="34" charset="0"/>
                <a:ea typeface="Calibri" panose="020F0502020204030204" pitchFamily="34" charset="0"/>
                <a:cs typeface="Calibri" panose="020F0502020204030204" pitchFamily="34" charset="0"/>
                <a:hlinkClick r:id="rId2"/>
              </a:rPr>
              <a:t>https://github.com/susheeth1/Timetable-scheduling-problem-for-university-examinations/tree/main</a:t>
            </a:r>
            <a:r>
              <a:rPr lang="en-IN"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p>
        </p:txBody>
      </p:sp>
      <p:pic>
        <p:nvPicPr>
          <p:cNvPr id="4" name="Google Shape;211;p30">
            <a:extLst>
              <a:ext uri="{FF2B5EF4-FFF2-40B4-BE49-F238E27FC236}">
                <a16:creationId xmlns:a16="http://schemas.microsoft.com/office/drawing/2014/main" id="{3AA9BEF0-F43B-C8EF-45B9-61BF9805E895}"/>
              </a:ext>
            </a:extLst>
          </p:cNvPr>
          <p:cNvPicPr preferRelativeResize="0"/>
          <p:nvPr/>
        </p:nvPicPr>
        <p:blipFill>
          <a:blip r:embed="rId3">
            <a:alphaModFix/>
          </a:blip>
          <a:stretch>
            <a:fillRect/>
          </a:stretch>
        </p:blipFill>
        <p:spPr>
          <a:xfrm>
            <a:off x="6928236" y="4448529"/>
            <a:ext cx="4064524" cy="1506575"/>
          </a:xfrm>
          <a:prstGeom prst="rect">
            <a:avLst/>
          </a:prstGeom>
          <a:noFill/>
          <a:ln>
            <a:noFill/>
          </a:ln>
        </p:spPr>
      </p:pic>
    </p:spTree>
    <p:extLst>
      <p:ext uri="{BB962C8B-B14F-4D97-AF65-F5344CB8AC3E}">
        <p14:creationId xmlns:p14="http://schemas.microsoft.com/office/powerpoint/2010/main" val="30514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lstStyle/>
          <a:p>
            <a:pPr marL="495300">
              <a:spcBef>
                <a:spcPts val="0"/>
              </a:spcBef>
            </a:pPr>
            <a:endParaRPr lang="en-US" dirty="0">
              <a:latin typeface="Cambria" panose="02040503050406030204" pitchFamily="18" charset="0"/>
              <a:ea typeface="Cambria" panose="02040503050406030204" pitchFamily="18" charset="0"/>
            </a:endParaRPr>
          </a:p>
          <a:p>
            <a:endParaRPr lang="en-GB" dirty="0"/>
          </a:p>
        </p:txBody>
      </p:sp>
      <p:sp>
        <p:nvSpPr>
          <p:cNvPr id="5" name="TextBox 4">
            <a:extLst>
              <a:ext uri="{FF2B5EF4-FFF2-40B4-BE49-F238E27FC236}">
                <a16:creationId xmlns:a16="http://schemas.microsoft.com/office/drawing/2014/main" id="{ED272686-8BA7-0551-7B64-C8DC73AF37AB}"/>
              </a:ext>
            </a:extLst>
          </p:cNvPr>
          <p:cNvSpPr txBox="1"/>
          <p:nvPr/>
        </p:nvSpPr>
        <p:spPr>
          <a:xfrm>
            <a:off x="711200" y="1143001"/>
            <a:ext cx="11045371" cy="4247317"/>
          </a:xfrm>
          <a:prstGeom prst="rect">
            <a:avLst/>
          </a:prstGeom>
          <a:noFill/>
        </p:spPr>
        <p:txBody>
          <a:bodyPr wrap="square">
            <a:spAutoFit/>
          </a:bodyPr>
          <a:lstStyle/>
          <a:p>
            <a:pPr marL="342900" indent="-342900">
              <a:buFont typeface="+mj-lt"/>
              <a:buAutoNum type="arabicPeriod"/>
            </a:pPr>
            <a:r>
              <a:rPr lang="en-IN" dirty="0">
                <a:latin typeface="+mj-lt"/>
              </a:rPr>
              <a:t>Y. S. Chaudhari, V. W. </a:t>
            </a:r>
            <a:r>
              <a:rPr lang="en-IN" dirty="0" err="1">
                <a:latin typeface="+mj-lt"/>
              </a:rPr>
              <a:t>Dmello</a:t>
            </a:r>
            <a:r>
              <a:rPr lang="en-IN" dirty="0">
                <a:latin typeface="+mj-lt"/>
              </a:rPr>
              <a:t>, S. S. Shah and P. </a:t>
            </a:r>
            <a:r>
              <a:rPr lang="en-IN" dirty="0" err="1">
                <a:latin typeface="+mj-lt"/>
              </a:rPr>
              <a:t>Bhangale</a:t>
            </a:r>
            <a:r>
              <a:rPr lang="en-IN" dirty="0">
                <a:latin typeface="+mj-lt"/>
              </a:rPr>
              <a:t>, "Autonomous Timetable System Using Genetic Algorithm," 2022 4th International Conference on Smart Systems and Inventive Technology (ICSSIT), Tirunelveli, India, 2022, pp. 1687-1694, </a:t>
            </a:r>
            <a:r>
              <a:rPr lang="en-IN" dirty="0" err="1">
                <a:latin typeface="+mj-lt"/>
              </a:rPr>
              <a:t>doi</a:t>
            </a:r>
            <a:r>
              <a:rPr lang="en-IN" dirty="0">
                <a:latin typeface="+mj-lt"/>
              </a:rPr>
              <a:t>: 10.1109/ICSSIT53264.2022.9716370. </a:t>
            </a:r>
          </a:p>
          <a:p>
            <a:pPr marL="342900" indent="-342900">
              <a:buFont typeface="+mj-lt"/>
              <a:buAutoNum type="arabicPeriod"/>
            </a:pPr>
            <a:r>
              <a:rPr lang="en-IN" dirty="0">
                <a:latin typeface="+mj-lt"/>
              </a:rPr>
              <a:t>M. C. </a:t>
            </a:r>
            <a:r>
              <a:rPr lang="en-IN" dirty="0" err="1">
                <a:latin typeface="+mj-lt"/>
              </a:rPr>
              <a:t>Sárkány</a:t>
            </a:r>
            <a:r>
              <a:rPr lang="en-IN" dirty="0">
                <a:latin typeface="+mj-lt"/>
              </a:rPr>
              <a:t> and A. </a:t>
            </a:r>
            <a:r>
              <a:rPr lang="en-IN" dirty="0" err="1">
                <a:latin typeface="+mj-lt"/>
              </a:rPr>
              <a:t>Kovács</a:t>
            </a:r>
            <a:r>
              <a:rPr lang="en-IN" dirty="0">
                <a:latin typeface="+mj-lt"/>
              </a:rPr>
              <a:t>, "Timetable generator and optimizer for Hungarian university students," 2023 IEEE 17th International Symposium on Applied Computational Intelligence and Informatics (SACI), Timisoara, Romania, 2023, pp. 000667-000672</a:t>
            </a:r>
          </a:p>
          <a:p>
            <a:pPr marL="342900" indent="-342900">
              <a:buFont typeface="+mj-lt"/>
              <a:buAutoNum type="arabicPeriod"/>
            </a:pPr>
            <a:r>
              <a:rPr lang="en-IN" b="0" i="0" dirty="0">
                <a:solidFill>
                  <a:srgbClr val="333333"/>
                </a:solidFill>
                <a:effectLst/>
                <a:latin typeface="+mj-lt"/>
              </a:rPr>
              <a:t>T. Wong, P. Cote and P. </a:t>
            </a:r>
            <a:r>
              <a:rPr lang="en-IN" b="0" i="0" dirty="0" err="1">
                <a:solidFill>
                  <a:srgbClr val="333333"/>
                </a:solidFill>
                <a:effectLst/>
                <a:latin typeface="+mj-lt"/>
              </a:rPr>
              <a:t>Gely</a:t>
            </a:r>
            <a:r>
              <a:rPr lang="en-IN" b="0" i="0" dirty="0">
                <a:solidFill>
                  <a:srgbClr val="333333"/>
                </a:solidFill>
                <a:effectLst/>
                <a:latin typeface="+mj-lt"/>
              </a:rPr>
              <a:t>, "Final exam timetabling: a practical approach," </a:t>
            </a:r>
            <a:r>
              <a:rPr lang="en-IN" b="0" i="1" dirty="0">
                <a:solidFill>
                  <a:srgbClr val="333333"/>
                </a:solidFill>
                <a:effectLst/>
                <a:latin typeface="+mj-lt"/>
              </a:rPr>
              <a:t>IEEE CCECE2002. Canadian Conference on Electrical and Computer Engineering. Conference Proceedings (Cat. No.02CH37373)</a:t>
            </a:r>
            <a:r>
              <a:rPr lang="en-IN" b="0" i="0" dirty="0">
                <a:solidFill>
                  <a:srgbClr val="333333"/>
                </a:solidFill>
                <a:effectLst/>
                <a:latin typeface="+mj-lt"/>
              </a:rPr>
              <a:t>, Winnipeg, MB, Canada, 2002, pp. 726-731 vol.2, </a:t>
            </a:r>
            <a:r>
              <a:rPr lang="en-IN" b="0" i="0" dirty="0" err="1">
                <a:solidFill>
                  <a:srgbClr val="333333"/>
                </a:solidFill>
                <a:effectLst/>
                <a:latin typeface="+mj-lt"/>
              </a:rPr>
              <a:t>doi</a:t>
            </a:r>
            <a:r>
              <a:rPr lang="en-IN" b="0" i="0" dirty="0">
                <a:solidFill>
                  <a:srgbClr val="333333"/>
                </a:solidFill>
                <a:effectLst/>
                <a:latin typeface="+mj-lt"/>
              </a:rPr>
              <a:t>: 10.1109/CCECE.2002.1013031.</a:t>
            </a:r>
          </a:p>
          <a:p>
            <a:pPr marL="342900" indent="-342900">
              <a:buFont typeface="+mj-lt"/>
              <a:buAutoNum type="arabicPeriod"/>
            </a:pPr>
            <a:r>
              <a:rPr lang="en-US" b="0" i="0" dirty="0">
                <a:solidFill>
                  <a:srgbClr val="222222"/>
                </a:solidFill>
                <a:effectLst/>
                <a:latin typeface="+mj-lt"/>
              </a:rPr>
              <a:t>Fong, C. W., </a:t>
            </a:r>
            <a:r>
              <a:rPr lang="en-US" b="0" i="0" dirty="0" err="1">
                <a:solidFill>
                  <a:srgbClr val="222222"/>
                </a:solidFill>
                <a:effectLst/>
                <a:latin typeface="+mj-lt"/>
              </a:rPr>
              <a:t>Asmuni</a:t>
            </a:r>
            <a:r>
              <a:rPr lang="en-US" b="0" i="0" dirty="0">
                <a:solidFill>
                  <a:srgbClr val="222222"/>
                </a:solidFill>
                <a:effectLst/>
                <a:latin typeface="+mj-lt"/>
              </a:rPr>
              <a:t>, H., &amp; McCollum, B. (2015). A hybrid swarm-based approach to university timetabling. </a:t>
            </a:r>
            <a:r>
              <a:rPr lang="en-US" b="0" i="1" dirty="0">
                <a:solidFill>
                  <a:srgbClr val="222222"/>
                </a:solidFill>
                <a:effectLst/>
                <a:latin typeface="+mj-lt"/>
              </a:rPr>
              <a:t>IEEE Transactions on Evolutionary Computation</a:t>
            </a:r>
            <a:r>
              <a:rPr lang="en-US" b="0" i="0" dirty="0">
                <a:solidFill>
                  <a:srgbClr val="222222"/>
                </a:solidFill>
                <a:effectLst/>
                <a:latin typeface="+mj-lt"/>
              </a:rPr>
              <a:t>, </a:t>
            </a:r>
            <a:r>
              <a:rPr lang="en-US" b="0" i="1" dirty="0">
                <a:solidFill>
                  <a:srgbClr val="222222"/>
                </a:solidFill>
                <a:effectLst/>
                <a:latin typeface="+mj-lt"/>
              </a:rPr>
              <a:t>19</a:t>
            </a:r>
            <a:r>
              <a:rPr lang="en-US" b="0" i="0" dirty="0">
                <a:solidFill>
                  <a:srgbClr val="222222"/>
                </a:solidFill>
                <a:effectLst/>
                <a:latin typeface="+mj-lt"/>
              </a:rPr>
              <a:t>(6), 870-884.</a:t>
            </a:r>
          </a:p>
          <a:p>
            <a:pPr marL="342900" indent="-342900">
              <a:buFont typeface="+mj-lt"/>
              <a:buAutoNum type="arabicPeriod"/>
            </a:pPr>
            <a:r>
              <a:rPr lang="en-US" b="0" i="0" dirty="0">
                <a:solidFill>
                  <a:srgbClr val="333333"/>
                </a:solidFill>
                <a:effectLst/>
                <a:latin typeface="HelveticaNeue Regular"/>
              </a:rPr>
              <a:t>. S. K. Siew, S. N. Sze, S. L. Goh, G. Kendall, N. R. Sabar and S. Abdullah, "A Survey of Solution Methodologies for Exam Timetabling Problems," in </a:t>
            </a:r>
            <a:r>
              <a:rPr lang="en-US" b="0" i="1" dirty="0">
                <a:solidFill>
                  <a:srgbClr val="333333"/>
                </a:solidFill>
                <a:effectLst/>
                <a:latin typeface="HelveticaNeue Regular"/>
              </a:rPr>
              <a:t>IEEE Access</a:t>
            </a:r>
            <a:r>
              <a:rPr lang="en-US" b="0" i="0" dirty="0">
                <a:solidFill>
                  <a:srgbClr val="333333"/>
                </a:solidFill>
                <a:effectLst/>
                <a:latin typeface="HelveticaNeue Regular"/>
              </a:rPr>
              <a:t>, vol. 12, pp. 41479-41498, 2024</a:t>
            </a:r>
            <a:endParaRPr lang="en-US" b="0" i="0" dirty="0">
              <a:solidFill>
                <a:srgbClr val="222222"/>
              </a:solidFill>
              <a:effectLst/>
              <a:latin typeface="+mj-lt"/>
            </a:endParaRPr>
          </a:p>
        </p:txBody>
      </p:sp>
    </p:spTree>
    <p:extLst>
      <p:ext uri="{BB962C8B-B14F-4D97-AF65-F5344CB8AC3E}">
        <p14:creationId xmlns:p14="http://schemas.microsoft.com/office/powerpoint/2010/main" val="3613863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B8EDE7-AAC2-EA2F-3CEA-B1B43728181D}"/>
              </a:ext>
            </a:extLst>
          </p:cNvPr>
          <p:cNvSpPr>
            <a:spLocks noGrp="1"/>
          </p:cNvSpPr>
          <p:nvPr>
            <p:ph idx="1"/>
          </p:nvPr>
        </p:nvSpPr>
        <p:spPr/>
        <p:txBody>
          <a:bodyPr>
            <a:normAutofit/>
          </a:bodyPr>
          <a:lstStyle/>
          <a:p>
            <a:pPr marL="0" indent="0">
              <a:buNone/>
            </a:pPr>
            <a:r>
              <a:rPr lang="en-IN" sz="1800" dirty="0">
                <a:solidFill>
                  <a:srgbClr val="333333"/>
                </a:solidFill>
                <a:latin typeface="+mj-lt"/>
              </a:rPr>
              <a:t>6.  H. </a:t>
            </a:r>
            <a:r>
              <a:rPr lang="en-IN" sz="1800" dirty="0" err="1">
                <a:solidFill>
                  <a:srgbClr val="333333"/>
                </a:solidFill>
                <a:latin typeface="+mj-lt"/>
              </a:rPr>
              <a:t>Kanemitsu</a:t>
            </a:r>
            <a:r>
              <a:rPr lang="en-IN" sz="1800" dirty="0">
                <a:solidFill>
                  <a:srgbClr val="333333"/>
                </a:solidFill>
                <a:latin typeface="+mj-lt"/>
              </a:rPr>
              <a:t>, M. </a:t>
            </a:r>
            <a:r>
              <a:rPr lang="en-IN" sz="1800" dirty="0" err="1">
                <a:solidFill>
                  <a:srgbClr val="333333"/>
                </a:solidFill>
                <a:latin typeface="+mj-lt"/>
              </a:rPr>
              <a:t>Hanada</a:t>
            </a:r>
            <a:r>
              <a:rPr lang="en-IN" sz="1800" dirty="0">
                <a:solidFill>
                  <a:srgbClr val="333333"/>
                </a:solidFill>
                <a:latin typeface="+mj-lt"/>
              </a:rPr>
              <a:t> and H. </a:t>
            </a:r>
            <a:r>
              <a:rPr lang="en-IN" sz="1800" dirty="0" err="1">
                <a:solidFill>
                  <a:srgbClr val="333333"/>
                </a:solidFill>
                <a:latin typeface="+mj-lt"/>
              </a:rPr>
              <a:t>Nakazato</a:t>
            </a:r>
            <a:r>
              <a:rPr lang="en-IN" sz="1800" dirty="0">
                <a:solidFill>
                  <a:srgbClr val="333333"/>
                </a:solidFill>
                <a:latin typeface="+mj-lt"/>
              </a:rPr>
              <a:t>, "Clustering-Based Task Scheduling in a Large Number of Heterogeneous Processors," in </a:t>
            </a:r>
            <a:r>
              <a:rPr lang="en-IN" sz="1800" i="1" dirty="0">
                <a:solidFill>
                  <a:srgbClr val="333333"/>
                </a:solidFill>
                <a:latin typeface="+mj-lt"/>
              </a:rPr>
              <a:t>IEEE Transactions on Parallel and Distributed Systems</a:t>
            </a:r>
            <a:r>
              <a:rPr lang="en-IN" sz="1800" dirty="0">
                <a:solidFill>
                  <a:srgbClr val="333333"/>
                </a:solidFill>
                <a:latin typeface="+mj-lt"/>
              </a:rPr>
              <a:t>, vol. 27, no. 11, pp. 3144-3157, 1 Nov. 2016</a:t>
            </a:r>
            <a:endParaRPr lang="en-IN" dirty="0"/>
          </a:p>
          <a:p>
            <a:pPr marL="0" indent="0">
              <a:buNone/>
            </a:pPr>
            <a:r>
              <a:rPr lang="en-IN" sz="1800" dirty="0">
                <a:latin typeface="+mj-lt"/>
              </a:rPr>
              <a:t>7.  R. </a:t>
            </a:r>
            <a:r>
              <a:rPr lang="en-IN" sz="1800" dirty="0" err="1">
                <a:latin typeface="+mj-lt"/>
              </a:rPr>
              <a:t>Nand</a:t>
            </a:r>
            <a:r>
              <a:rPr lang="en-IN" sz="1800" dirty="0">
                <a:latin typeface="+mj-lt"/>
              </a:rPr>
              <a:t>, E. Reddy, K. Chaudhary and B. Sharma, "Preference-Based Stepping Ahead Firefly Algorithm for Solving Real-World </a:t>
            </a:r>
            <a:r>
              <a:rPr lang="en-IN" sz="1800" dirty="0" err="1">
                <a:latin typeface="+mj-lt"/>
              </a:rPr>
              <a:t>Uncapacitated</a:t>
            </a:r>
            <a:r>
              <a:rPr lang="en-IN" sz="1800" dirty="0">
                <a:latin typeface="+mj-lt"/>
              </a:rPr>
              <a:t> Examination Timetabling Problem," in </a:t>
            </a:r>
            <a:r>
              <a:rPr lang="en-IN" sz="1800" i="1" dirty="0">
                <a:latin typeface="+mj-lt"/>
              </a:rPr>
              <a:t>IEEE Access</a:t>
            </a:r>
            <a:r>
              <a:rPr lang="en-IN" sz="1800" dirty="0">
                <a:latin typeface="+mj-lt"/>
              </a:rPr>
              <a:t>, vol. 12, pp. 24685-24699, 2024, </a:t>
            </a:r>
            <a:r>
              <a:rPr lang="en-IN" sz="1800" dirty="0" err="1">
                <a:latin typeface="+mj-lt"/>
              </a:rPr>
              <a:t>doi</a:t>
            </a:r>
            <a:r>
              <a:rPr lang="en-IN" sz="1800" dirty="0">
                <a:latin typeface="+mj-lt"/>
              </a:rPr>
              <a:t>: 10.1109/ACCESS.2024.3365734</a:t>
            </a:r>
          </a:p>
          <a:p>
            <a:pPr marL="0" indent="0">
              <a:buNone/>
            </a:pPr>
            <a:r>
              <a:rPr lang="en-IN" sz="1800" dirty="0">
                <a:latin typeface="+mj-lt"/>
              </a:rPr>
              <a:t>8.  D. Srinivasan, </a:t>
            </a:r>
            <a:r>
              <a:rPr lang="en-IN" sz="1800" dirty="0" err="1">
                <a:latin typeface="+mj-lt"/>
              </a:rPr>
              <a:t>Tian</a:t>
            </a:r>
            <a:r>
              <a:rPr lang="en-IN" sz="1800" dirty="0">
                <a:latin typeface="+mj-lt"/>
              </a:rPr>
              <a:t> </a:t>
            </a:r>
            <a:r>
              <a:rPr lang="en-IN" sz="1800" dirty="0" err="1">
                <a:latin typeface="+mj-lt"/>
              </a:rPr>
              <a:t>Hou</a:t>
            </a:r>
            <a:r>
              <a:rPr lang="en-IN" sz="1800" dirty="0">
                <a:latin typeface="+mj-lt"/>
              </a:rPr>
              <a:t> </a:t>
            </a:r>
            <a:r>
              <a:rPr lang="en-IN" sz="1800" dirty="0" err="1">
                <a:latin typeface="+mj-lt"/>
              </a:rPr>
              <a:t>Seow</a:t>
            </a:r>
            <a:r>
              <a:rPr lang="en-IN" sz="1800" dirty="0">
                <a:latin typeface="+mj-lt"/>
              </a:rPr>
              <a:t> and </a:t>
            </a:r>
            <a:r>
              <a:rPr lang="en-IN" sz="1800" dirty="0" err="1">
                <a:latin typeface="+mj-lt"/>
              </a:rPr>
              <a:t>Jian</a:t>
            </a:r>
            <a:r>
              <a:rPr lang="en-IN" sz="1800" dirty="0">
                <a:latin typeface="+mj-lt"/>
              </a:rPr>
              <a:t> </a:t>
            </a:r>
            <a:r>
              <a:rPr lang="en-IN" sz="1800" dirty="0" err="1">
                <a:latin typeface="+mj-lt"/>
              </a:rPr>
              <a:t>Xin</a:t>
            </a:r>
            <a:r>
              <a:rPr lang="en-IN" sz="1800" dirty="0">
                <a:latin typeface="+mj-lt"/>
              </a:rPr>
              <a:t> </a:t>
            </a:r>
            <a:r>
              <a:rPr lang="en-IN" sz="1800" dirty="0" err="1">
                <a:latin typeface="+mj-lt"/>
              </a:rPr>
              <a:t>Xu</a:t>
            </a:r>
            <a:r>
              <a:rPr lang="en-IN" sz="1800" dirty="0">
                <a:latin typeface="+mj-lt"/>
              </a:rPr>
              <a:t>, "Automated time table generation using multiple context reasoning for university modules," Proceedings of the 2002 Congress on Evolutionary Computation. CEC'02 (Cat. No.02TH8600), Honolulu, HI, USA, 2002, pp. 1751-1756 vol.2, </a:t>
            </a:r>
            <a:r>
              <a:rPr lang="en-IN" sz="1800" dirty="0" err="1">
                <a:latin typeface="+mj-lt"/>
              </a:rPr>
              <a:t>doi</a:t>
            </a:r>
            <a:r>
              <a:rPr lang="en-IN" sz="1800" dirty="0">
                <a:latin typeface="+mj-lt"/>
              </a:rPr>
              <a:t>: 10.1109/CEC.2002.1004507.</a:t>
            </a:r>
          </a:p>
          <a:p>
            <a:pPr marL="0" indent="0">
              <a:buNone/>
            </a:pPr>
            <a:r>
              <a:rPr lang="en-US" sz="1800" dirty="0">
                <a:latin typeface="+mj-lt"/>
              </a:rPr>
              <a:t>9.   K. </a:t>
            </a:r>
            <a:r>
              <a:rPr lang="en-US" sz="1800" dirty="0" err="1">
                <a:latin typeface="+mj-lt"/>
              </a:rPr>
              <a:t>Gkiotsalitis</a:t>
            </a:r>
            <a:r>
              <a:rPr lang="en-US" sz="1800" dirty="0">
                <a:latin typeface="+mj-lt"/>
              </a:rPr>
              <a:t> and O. Cats, "Timetable Recovery After Disturbances in Metro Operations: An Exact and Efficient Solution," in IEEE Transactions on Intelligent Transportation Systems, vol. 23, no. 5, pp. 4075-4085, May 2022, </a:t>
            </a:r>
            <a:r>
              <a:rPr lang="en-US" sz="1800" dirty="0" err="1">
                <a:latin typeface="+mj-lt"/>
              </a:rPr>
              <a:t>doi</a:t>
            </a:r>
            <a:r>
              <a:rPr lang="en-US" sz="1800" dirty="0">
                <a:latin typeface="+mj-lt"/>
              </a:rPr>
              <a:t>: 10.1109/TITS.2020.3041151. </a:t>
            </a:r>
          </a:p>
          <a:p>
            <a:pPr marL="0" indent="0">
              <a:buNone/>
            </a:pPr>
            <a:r>
              <a:rPr lang="en-IN" sz="1800" dirty="0">
                <a:solidFill>
                  <a:prstClr val="black"/>
                </a:solidFill>
                <a:latin typeface="Bookman Old Style"/>
              </a:rPr>
              <a:t>1</a:t>
            </a:r>
            <a:r>
              <a:rPr lang="en-US" sz="1800" dirty="0">
                <a:solidFill>
                  <a:prstClr val="black"/>
                </a:solidFill>
                <a:latin typeface="Bookman Old Style"/>
              </a:rPr>
              <a:t>0</a:t>
            </a:r>
            <a:r>
              <a:rPr lang="en-US" sz="1800" dirty="0">
                <a:latin typeface="+mj-lt"/>
              </a:rPr>
              <a:t>.  X. Jin et al., "Real-Time Scheduling of Massive Data in Time Sensitive Networks With a Limited Number of Schedule Entries," in IEEE Access, vol. 8, pp. 6751-6767, 2020, </a:t>
            </a:r>
            <a:r>
              <a:rPr lang="en-US" sz="1800" dirty="0" err="1">
                <a:latin typeface="+mj-lt"/>
              </a:rPr>
              <a:t>doi</a:t>
            </a:r>
            <a:r>
              <a:rPr lang="en-US" sz="1800" dirty="0">
                <a:latin typeface="+mj-lt"/>
              </a:rPr>
              <a:t>: 10.1109/ACCESS.2020.2964690. </a:t>
            </a:r>
            <a:endParaRPr lang="en-IN" sz="1800" dirty="0">
              <a:latin typeface="+mj-lt"/>
            </a:endParaRPr>
          </a:p>
          <a:p>
            <a:pPr marL="0" indent="0">
              <a:buNone/>
            </a:pPr>
            <a:endParaRPr lang="en-IN" sz="1800" dirty="0">
              <a:latin typeface="+mj-lt"/>
            </a:endParaRPr>
          </a:p>
        </p:txBody>
      </p:sp>
    </p:spTree>
    <p:extLst>
      <p:ext uri="{BB962C8B-B14F-4D97-AF65-F5344CB8AC3E}">
        <p14:creationId xmlns:p14="http://schemas.microsoft.com/office/powerpoint/2010/main" val="3901990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1800" dirty="0">
                <a:latin typeface="+mj-lt"/>
              </a:rPr>
              <a:t>11</a:t>
            </a:r>
            <a:r>
              <a:rPr lang="en-US" sz="1800" dirty="0">
                <a:latin typeface="+mj-lt"/>
              </a:rPr>
              <a:t>.  S. Yang and S. N. </a:t>
            </a:r>
            <a:r>
              <a:rPr lang="en-US" sz="1800" dirty="0" err="1">
                <a:latin typeface="+mj-lt"/>
              </a:rPr>
              <a:t>Jat</a:t>
            </a:r>
            <a:r>
              <a:rPr lang="en-US" sz="1800" dirty="0">
                <a:latin typeface="+mj-lt"/>
              </a:rPr>
              <a:t>, "Genetic Algorithms With Guided and Local Search Strategies for University Course Timetabling," in </a:t>
            </a:r>
            <a:r>
              <a:rPr lang="en-US" sz="1800" i="1" dirty="0">
                <a:latin typeface="+mj-lt"/>
              </a:rPr>
              <a:t>IEEE Transactions on Systems, Man, and Cybernetics, Part C (Applications and Reviews)</a:t>
            </a:r>
            <a:r>
              <a:rPr lang="en-US" sz="1800" dirty="0">
                <a:latin typeface="+mj-lt"/>
              </a:rPr>
              <a:t>, vol. 41, no. 1, pp. 93-106, Jan. 2011, </a:t>
            </a:r>
            <a:r>
              <a:rPr lang="en-US" sz="1800" dirty="0" err="1">
                <a:latin typeface="+mj-lt"/>
              </a:rPr>
              <a:t>doi</a:t>
            </a:r>
            <a:r>
              <a:rPr lang="en-US" sz="1800" dirty="0">
                <a:latin typeface="+mj-lt"/>
              </a:rPr>
              <a:t>: 10.1109/TSMCC.2010.2049200.</a:t>
            </a:r>
          </a:p>
          <a:p>
            <a:pPr marL="0" indent="0">
              <a:buNone/>
            </a:pPr>
            <a:endParaRPr lang="en-IN" sz="1800" dirty="0">
              <a:latin typeface="+mj-lt"/>
            </a:endParaRPr>
          </a:p>
        </p:txBody>
      </p:sp>
    </p:spTree>
    <p:extLst>
      <p:ext uri="{BB962C8B-B14F-4D97-AF65-F5344CB8AC3E}">
        <p14:creationId xmlns:p14="http://schemas.microsoft.com/office/powerpoint/2010/main" val="532821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369167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graphicFrame>
        <p:nvGraphicFramePr>
          <p:cNvPr id="4" name="Content Placeholder 3">
            <a:extLst>
              <a:ext uri="{FF2B5EF4-FFF2-40B4-BE49-F238E27FC236}">
                <a16:creationId xmlns:a16="http://schemas.microsoft.com/office/drawing/2014/main" id="{12D6BB37-3BAB-9404-78B0-0CB3576EAD2E}"/>
              </a:ext>
            </a:extLst>
          </p:cNvPr>
          <p:cNvGraphicFramePr>
            <a:graphicFrameLocks noGrp="1"/>
          </p:cNvGraphicFramePr>
          <p:nvPr>
            <p:ph idx="1"/>
            <p:extLst>
              <p:ext uri="{D42A27DB-BD31-4B8C-83A1-F6EECF244321}">
                <p14:modId xmlns:p14="http://schemas.microsoft.com/office/powerpoint/2010/main" val="820850638"/>
              </p:ext>
            </p:extLst>
          </p:nvPr>
        </p:nvGraphicFramePr>
        <p:xfrm>
          <a:off x="812800" y="989045"/>
          <a:ext cx="10668000" cy="5699760"/>
        </p:xfrm>
        <a:graphic>
          <a:graphicData uri="http://schemas.openxmlformats.org/drawingml/2006/table">
            <a:tbl>
              <a:tblPr firstRow="1" bandRow="1">
                <a:tableStyleId>{073A0DAA-6AF3-43AB-8588-CEC1D06C72B9}</a:tableStyleId>
              </a:tblPr>
              <a:tblGrid>
                <a:gridCol w="5326743">
                  <a:extLst>
                    <a:ext uri="{9D8B030D-6E8A-4147-A177-3AD203B41FA5}">
                      <a16:colId xmlns:a16="http://schemas.microsoft.com/office/drawing/2014/main" val="410706120"/>
                    </a:ext>
                  </a:extLst>
                </a:gridCol>
                <a:gridCol w="5341257">
                  <a:extLst>
                    <a:ext uri="{9D8B030D-6E8A-4147-A177-3AD203B41FA5}">
                      <a16:colId xmlns:a16="http://schemas.microsoft.com/office/drawing/2014/main" val="146722478"/>
                    </a:ext>
                  </a:extLst>
                </a:gridCol>
              </a:tblGrid>
              <a:tr h="362189">
                <a:tc>
                  <a:txBody>
                    <a:bodyPr/>
                    <a:lstStyle/>
                    <a:p>
                      <a:pPr algn="ctr"/>
                      <a:r>
                        <a:rPr lang="en-IN" dirty="0"/>
                        <a:t>Title of Paper</a:t>
                      </a:r>
                    </a:p>
                  </a:txBody>
                  <a:tcPr/>
                </a:tc>
                <a:tc>
                  <a:txBody>
                    <a:bodyPr/>
                    <a:lstStyle/>
                    <a:p>
                      <a:pPr algn="ctr"/>
                      <a:r>
                        <a:rPr lang="en-IN" dirty="0"/>
                        <a:t>Key Findings</a:t>
                      </a:r>
                    </a:p>
                  </a:txBody>
                  <a:tcPr/>
                </a:tc>
                <a:extLst>
                  <a:ext uri="{0D108BD9-81ED-4DB2-BD59-A6C34878D82A}">
                    <a16:rowId xmlns:a16="http://schemas.microsoft.com/office/drawing/2014/main" val="3216183490"/>
                  </a:ext>
                </a:extLst>
              </a:tr>
              <a:tr h="1296659">
                <a:tc>
                  <a:txBody>
                    <a:bodyPr/>
                    <a:lstStyle/>
                    <a:p>
                      <a:r>
                        <a:rPr lang="en-IN" sz="1600" kern="1200" dirty="0">
                          <a:solidFill>
                            <a:schemeClr val="dk1"/>
                          </a:solidFill>
                          <a:latin typeface="+mn-lt"/>
                          <a:ea typeface="+mn-ea"/>
                          <a:cs typeface="+mn-cs"/>
                        </a:rPr>
                        <a:t>Autonomous Timetable System Using Genetic Algorithm.</a:t>
                      </a:r>
                      <a:endParaRPr lang="en-IN" sz="1600" dirty="0"/>
                    </a:p>
                  </a:txBody>
                  <a:tcPr/>
                </a:tc>
                <a:tc>
                  <a:txBody>
                    <a:bodyPr/>
                    <a:lstStyle/>
                    <a:p>
                      <a:r>
                        <a:rPr lang="en-US" dirty="0"/>
                        <a:t>The study employs *evolutionary algorithms* and *context-based reasoning* to solve the timetabling problem effectively.     - *Adaptive mutation techniques* were used to improve convergence and speed up the timetable generation process. </a:t>
                      </a:r>
                      <a:endParaRPr lang="en-IN" dirty="0"/>
                    </a:p>
                  </a:txBody>
                  <a:tcPr/>
                </a:tc>
                <a:extLst>
                  <a:ext uri="{0D108BD9-81ED-4DB2-BD59-A6C34878D82A}">
                    <a16:rowId xmlns:a16="http://schemas.microsoft.com/office/drawing/2014/main" val="2711694891"/>
                  </a:ext>
                </a:extLst>
              </a:tr>
              <a:tr h="851839">
                <a:tc>
                  <a:txBody>
                    <a:bodyPr/>
                    <a:lstStyle/>
                    <a:p>
                      <a:r>
                        <a:rPr lang="en-US" dirty="0"/>
                        <a:t>Automated Timetabling System for University Course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proposed algorithm improves efficiency and accuracy, significantly reducing the time and effort required for manual timetable creation.</a:t>
                      </a:r>
                      <a:endParaRPr lang="en-IN" sz="1600" dirty="0"/>
                    </a:p>
                    <a:p>
                      <a:endParaRPr lang="en-IN" dirty="0"/>
                    </a:p>
                  </a:txBody>
                  <a:tcPr/>
                </a:tc>
                <a:extLst>
                  <a:ext uri="{0D108BD9-81ED-4DB2-BD59-A6C34878D82A}">
                    <a16:rowId xmlns:a16="http://schemas.microsoft.com/office/drawing/2014/main" val="318832949"/>
                  </a:ext>
                </a:extLst>
              </a:tr>
              <a:tr h="978182">
                <a:tc>
                  <a:txBody>
                    <a:bodyPr/>
                    <a:lstStyle/>
                    <a:p>
                      <a:r>
                        <a:rPr lang="en-IN" sz="1800" b="0" i="0" kern="1200" dirty="0">
                          <a:solidFill>
                            <a:srgbClr val="333333"/>
                          </a:solidFill>
                          <a:effectLst/>
                          <a:latin typeface="+mn-lt"/>
                          <a:ea typeface="+mn-ea"/>
                          <a:cs typeface="+mn-cs"/>
                        </a:rPr>
                        <a:t>Final exam timetabling: a practical approach</a:t>
                      </a:r>
                      <a:endParaRPr lang="en-IN" dirty="0"/>
                    </a:p>
                  </a:txBody>
                  <a:tcPr/>
                </a:tc>
                <a:tc>
                  <a:txBody>
                    <a:bodyPr/>
                    <a:lstStyle/>
                    <a:p>
                      <a:r>
                        <a:rPr lang="en-US" sz="1600" dirty="0"/>
                        <a:t>The generator successfully avoids exam conflicts, prevents students from having three consecutive exams, and meets the required number of exams per period, resulting in minimal scheduling issues for students.</a:t>
                      </a:r>
                      <a:endParaRPr lang="en-IN" sz="1600" dirty="0"/>
                    </a:p>
                  </a:txBody>
                  <a:tcPr/>
                </a:tc>
                <a:extLst>
                  <a:ext uri="{0D108BD9-81ED-4DB2-BD59-A6C34878D82A}">
                    <a16:rowId xmlns:a16="http://schemas.microsoft.com/office/drawing/2014/main" val="3420107677"/>
                  </a:ext>
                </a:extLst>
              </a:tr>
              <a:tr h="887188">
                <a:tc>
                  <a:txBody>
                    <a:bodyPr/>
                    <a:lstStyle/>
                    <a:p>
                      <a:r>
                        <a:rPr lang="en-US" sz="1800" b="0" i="0" kern="1200" dirty="0">
                          <a:solidFill>
                            <a:srgbClr val="222222"/>
                          </a:solidFill>
                          <a:effectLst/>
                          <a:latin typeface="+mn-lt"/>
                          <a:ea typeface="+mn-ea"/>
                          <a:cs typeface="+mn-cs"/>
                        </a:rPr>
                        <a:t>A hybrid swarm-based approach to university timetabling</a:t>
                      </a:r>
                      <a:endParaRPr lang="en-US" dirty="0"/>
                    </a:p>
                  </a:txBody>
                  <a:tcPr/>
                </a:tc>
                <a:tc>
                  <a:txBody>
                    <a:bodyPr/>
                    <a:lstStyle/>
                    <a:p>
                      <a:r>
                        <a:rPr lang="en-US" dirty="0"/>
                        <a:t>The approach significantly improves solution quality and convergence speed, outperforming state-of-the-art methods across diverse benchmark datasets</a:t>
                      </a:r>
                      <a:endParaRPr lang="en-IN" dirty="0"/>
                    </a:p>
                  </a:txBody>
                  <a:tcPr/>
                </a:tc>
                <a:extLst>
                  <a:ext uri="{0D108BD9-81ED-4DB2-BD59-A6C34878D82A}">
                    <a16:rowId xmlns:a16="http://schemas.microsoft.com/office/drawing/2014/main" val="2993386209"/>
                  </a:ext>
                </a:extLst>
              </a:tr>
            </a:tbl>
          </a:graphicData>
        </a:graphic>
      </p:graphicFrame>
    </p:spTree>
    <p:extLst>
      <p:ext uri="{BB962C8B-B14F-4D97-AF65-F5344CB8AC3E}">
        <p14:creationId xmlns:p14="http://schemas.microsoft.com/office/powerpoint/2010/main" val="376771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6DFB2B-687B-A53C-8CBD-DD4BBD02821C}"/>
              </a:ext>
            </a:extLst>
          </p:cNvPr>
          <p:cNvSpPr>
            <a:spLocks noGrp="1"/>
          </p:cNvSpPr>
          <p:nvPr>
            <p:ph idx="1"/>
          </p:nvPr>
        </p:nvSpPr>
        <p:spPr/>
        <p:txBody>
          <a:bodyPr/>
          <a:lstStyle/>
          <a:p>
            <a:pPr marL="0" algn="ctr" rtl="0" eaLnBrk="1" fontAlgn="t" latinLnBrk="0" hangingPunct="1">
              <a:spcBef>
                <a:spcPts val="0"/>
              </a:spcBef>
              <a:spcAft>
                <a:spcPts val="0"/>
              </a:spcAft>
            </a:pPr>
            <a:r>
              <a:rPr lang="en-IN" sz="1800" b="1" i="0" u="none" strike="noStrike" kern="1200" dirty="0">
                <a:solidFill>
                  <a:srgbClr val="FFFFFF"/>
                </a:solidFill>
                <a:effectLst/>
                <a:latin typeface="Bookman Old Style" panose="02050604050505020204" pitchFamily="18" charset="0"/>
              </a:rPr>
              <a:t>Title of Paper</a:t>
            </a:r>
            <a:endParaRPr lang="en-IN"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IN" sz="1800" b="1" i="0" u="none" strike="noStrike" kern="1200" dirty="0">
                <a:solidFill>
                  <a:srgbClr val="FFFFFF"/>
                </a:solidFill>
                <a:effectLst/>
                <a:latin typeface="Bookman Old Style" panose="02050604050505020204" pitchFamily="18" charset="0"/>
              </a:rPr>
              <a:t>Key Findings</a:t>
            </a:r>
            <a:endParaRPr lang="en-IN" sz="1800" b="0" i="0" u="none" strike="noStrike" dirty="0">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6E0CAA40-C2F2-A6F1-360B-4871E52B4EDB}"/>
              </a:ext>
            </a:extLst>
          </p:cNvPr>
          <p:cNvGraphicFramePr>
            <a:graphicFrameLocks noGrp="1"/>
          </p:cNvGraphicFramePr>
          <p:nvPr>
            <p:extLst>
              <p:ext uri="{D42A27DB-BD31-4B8C-83A1-F6EECF244321}">
                <p14:modId xmlns:p14="http://schemas.microsoft.com/office/powerpoint/2010/main" val="2038912659"/>
              </p:ext>
            </p:extLst>
          </p:nvPr>
        </p:nvGraphicFramePr>
        <p:xfrm>
          <a:off x="1464906" y="1073021"/>
          <a:ext cx="9311433" cy="4254759"/>
        </p:xfrm>
        <a:graphic>
          <a:graphicData uri="http://schemas.openxmlformats.org/drawingml/2006/table">
            <a:tbl>
              <a:tblPr firstRow="1" bandRow="1">
                <a:tableStyleId>{5C22544A-7EE6-4342-B048-85BDC9FD1C3A}</a:tableStyleId>
              </a:tblPr>
              <a:tblGrid>
                <a:gridCol w="4646127">
                  <a:extLst>
                    <a:ext uri="{9D8B030D-6E8A-4147-A177-3AD203B41FA5}">
                      <a16:colId xmlns:a16="http://schemas.microsoft.com/office/drawing/2014/main" val="2774003858"/>
                    </a:ext>
                  </a:extLst>
                </a:gridCol>
                <a:gridCol w="4665306">
                  <a:extLst>
                    <a:ext uri="{9D8B030D-6E8A-4147-A177-3AD203B41FA5}">
                      <a16:colId xmlns:a16="http://schemas.microsoft.com/office/drawing/2014/main" val="1249160891"/>
                    </a:ext>
                  </a:extLst>
                </a:gridCol>
              </a:tblGrid>
              <a:tr h="1119832">
                <a:tc>
                  <a:txBody>
                    <a:bodyPr/>
                    <a:lstStyle/>
                    <a:p>
                      <a:r>
                        <a:rPr lang="en-US" b="0" i="0" dirty="0">
                          <a:solidFill>
                            <a:srgbClr val="333333"/>
                          </a:solidFill>
                          <a:effectLst/>
                          <a:latin typeface="HelveticaNeue Regular"/>
                        </a:rPr>
                        <a:t>A Survey of Solution Methodologies for Exam Timetabling Problems</a:t>
                      </a:r>
                      <a:endParaRPr lang="en-IN" dirty="0"/>
                    </a:p>
                  </a:txBody>
                  <a:tcPr/>
                </a:tc>
                <a:tc>
                  <a:txBody>
                    <a:bodyPr/>
                    <a:lstStyle/>
                    <a:p>
                      <a:r>
                        <a:rPr lang="en-US" sz="1600" dirty="0"/>
                        <a:t>The need for updated benchmarks and innovative solutions to enhance resource utilization in ETP.</a:t>
                      </a:r>
                      <a:endParaRPr lang="en-IN" sz="1600" dirty="0"/>
                    </a:p>
                  </a:txBody>
                  <a:tcPr/>
                </a:tc>
                <a:extLst>
                  <a:ext uri="{0D108BD9-81ED-4DB2-BD59-A6C34878D82A}">
                    <a16:rowId xmlns:a16="http://schemas.microsoft.com/office/drawing/2014/main" val="151958750"/>
                  </a:ext>
                </a:extLst>
              </a:tr>
              <a:tr h="1451634">
                <a:tc>
                  <a:txBody>
                    <a:bodyPr/>
                    <a:lstStyle/>
                    <a:p>
                      <a:r>
                        <a:rPr lang="en-US" sz="1800" kern="1200" dirty="0">
                          <a:solidFill>
                            <a:schemeClr val="dk1"/>
                          </a:solidFill>
                          <a:latin typeface="+mn-lt"/>
                          <a:ea typeface="+mn-ea"/>
                          <a:cs typeface="+mn-cs"/>
                        </a:rPr>
                        <a:t>Timetable Recovery After Disturbances in Metro Operations: An Exact and Efficient Solution</a:t>
                      </a:r>
                      <a:endParaRPr lang="en-IN" dirty="0"/>
                    </a:p>
                  </a:txBody>
                  <a:tcPr/>
                </a:tc>
                <a:tc>
                  <a:txBody>
                    <a:bodyPr/>
                    <a:lstStyle/>
                    <a:p>
                      <a:r>
                        <a:rPr lang="en-US" sz="1600" dirty="0"/>
                        <a:t>Rescheduling up to five upstream trips can improve service regularity by up to 30%, demonstrating superiority over heuristic methods.</a:t>
                      </a:r>
                      <a:endParaRPr lang="en-IN" sz="1600" dirty="0"/>
                    </a:p>
                  </a:txBody>
                  <a:tcPr/>
                </a:tc>
                <a:extLst>
                  <a:ext uri="{0D108BD9-81ED-4DB2-BD59-A6C34878D82A}">
                    <a16:rowId xmlns:a16="http://schemas.microsoft.com/office/drawing/2014/main" val="400490342"/>
                  </a:ext>
                </a:extLst>
              </a:tr>
              <a:tr h="63082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25000738"/>
                  </a:ext>
                </a:extLst>
              </a:tr>
              <a:tr h="497703">
                <a:tc>
                  <a:txBody>
                    <a:bodyPr/>
                    <a:lstStyle/>
                    <a:p>
                      <a:endParaRPr lang="en-IN" dirty="0"/>
                    </a:p>
                  </a:txBody>
                  <a:tcPr/>
                </a:tc>
                <a:tc>
                  <a:txBody>
                    <a:bodyPr/>
                    <a:lstStyle/>
                    <a:p>
                      <a:endParaRPr lang="en-IN" sz="1000" dirty="0"/>
                    </a:p>
                  </a:txBody>
                  <a:tcPr/>
                </a:tc>
                <a:extLst>
                  <a:ext uri="{0D108BD9-81ED-4DB2-BD59-A6C34878D82A}">
                    <a16:rowId xmlns:a16="http://schemas.microsoft.com/office/drawing/2014/main" val="2812561341"/>
                  </a:ext>
                </a:extLst>
              </a:tr>
              <a:tr h="554770">
                <a:tc>
                  <a:txBody>
                    <a:bodyPr/>
                    <a:lstStyle/>
                    <a:p>
                      <a:endParaRPr lang="en-IN" dirty="0"/>
                    </a:p>
                  </a:txBody>
                  <a:tcPr/>
                </a:tc>
                <a:tc>
                  <a:txBody>
                    <a:bodyPr/>
                    <a:lstStyle/>
                    <a:p>
                      <a:endParaRPr lang="en-IN" sz="1600" dirty="0"/>
                    </a:p>
                  </a:txBody>
                  <a:tcPr/>
                </a:tc>
                <a:extLst>
                  <a:ext uri="{0D108BD9-81ED-4DB2-BD59-A6C34878D82A}">
                    <a16:rowId xmlns:a16="http://schemas.microsoft.com/office/drawing/2014/main" val="1831535618"/>
                  </a:ext>
                </a:extLst>
              </a:tr>
            </a:tbl>
          </a:graphicData>
        </a:graphic>
      </p:graphicFrame>
    </p:spTree>
    <p:extLst>
      <p:ext uri="{BB962C8B-B14F-4D97-AF65-F5344CB8AC3E}">
        <p14:creationId xmlns:p14="http://schemas.microsoft.com/office/powerpoint/2010/main" val="52409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CE5C25BA-4D13-1E1A-317A-D1E9399EC184}"/>
              </a:ext>
            </a:extLst>
          </p:cNvPr>
          <p:cNvGraphicFramePr>
            <a:graphicFrameLocks noGrp="1"/>
          </p:cNvGraphicFramePr>
          <p:nvPr>
            <p:ph idx="1"/>
            <p:extLst>
              <p:ext uri="{D42A27DB-BD31-4B8C-83A1-F6EECF244321}">
                <p14:modId xmlns:p14="http://schemas.microsoft.com/office/powerpoint/2010/main" val="4186282706"/>
              </p:ext>
            </p:extLst>
          </p:nvPr>
        </p:nvGraphicFramePr>
        <p:xfrm>
          <a:off x="1054359" y="1143000"/>
          <a:ext cx="10426441" cy="4934340"/>
        </p:xfrm>
        <a:graphic>
          <a:graphicData uri="http://schemas.openxmlformats.org/drawingml/2006/table">
            <a:tbl>
              <a:tblPr firstRow="1" bandRow="1">
                <a:tableStyleId>{5C22544A-7EE6-4342-B048-85BDC9FD1C3A}</a:tableStyleId>
              </a:tblPr>
              <a:tblGrid>
                <a:gridCol w="5092441">
                  <a:extLst>
                    <a:ext uri="{9D8B030D-6E8A-4147-A177-3AD203B41FA5}">
                      <a16:colId xmlns:a16="http://schemas.microsoft.com/office/drawing/2014/main" val="2568007065"/>
                    </a:ext>
                  </a:extLst>
                </a:gridCol>
                <a:gridCol w="5334000">
                  <a:extLst>
                    <a:ext uri="{9D8B030D-6E8A-4147-A177-3AD203B41FA5}">
                      <a16:colId xmlns:a16="http://schemas.microsoft.com/office/drawing/2014/main" val="2827142692"/>
                    </a:ext>
                  </a:extLst>
                </a:gridCol>
              </a:tblGrid>
              <a:tr h="892940">
                <a:tc>
                  <a:txBody>
                    <a:bodyPr/>
                    <a:lstStyle/>
                    <a:p>
                      <a:r>
                        <a:rPr lang="en-US" sz="1800" b="1" kern="1200" dirty="0">
                          <a:solidFill>
                            <a:schemeClr val="lt1"/>
                          </a:solidFill>
                          <a:latin typeface="+mn-lt"/>
                          <a:ea typeface="+mn-ea"/>
                          <a:cs typeface="+mn-cs"/>
                        </a:rPr>
                        <a:t>Real-Time Scheduling of Massive Data in Time Sensitive Networks With a Limited Number of Schedule Entries</a:t>
                      </a:r>
                      <a:endParaRPr lang="en-IN" dirty="0"/>
                    </a:p>
                  </a:txBody>
                  <a:tcPr/>
                </a:tc>
                <a:tc>
                  <a:txBody>
                    <a:bodyPr/>
                    <a:lstStyle/>
                    <a:p>
                      <a:r>
                        <a:rPr lang="en-US" sz="1600" dirty="0"/>
                        <a:t>The approach successfully created *feasible timetables* for real-world data from a university, demonstrating practical applicability and efficiency</a:t>
                      </a:r>
                      <a:endParaRPr lang="en-IN" sz="1600" dirty="0"/>
                    </a:p>
                  </a:txBody>
                  <a:tcPr/>
                </a:tc>
                <a:extLst>
                  <a:ext uri="{0D108BD9-81ED-4DB2-BD59-A6C34878D82A}">
                    <a16:rowId xmlns:a16="http://schemas.microsoft.com/office/drawing/2014/main" val="1377413525"/>
                  </a:ext>
                </a:extLst>
              </a:tr>
              <a:tr h="892940">
                <a:tc>
                  <a:txBody>
                    <a:bodyPr/>
                    <a:lstStyle/>
                    <a:p>
                      <a:r>
                        <a:rPr lang="en-US" sz="1800" kern="1200" dirty="0">
                          <a:solidFill>
                            <a:schemeClr val="dk1"/>
                          </a:solidFill>
                          <a:latin typeface="+mn-lt"/>
                          <a:ea typeface="+mn-ea"/>
                          <a:cs typeface="+mn-cs"/>
                        </a:rPr>
                        <a:t>Genetic Algorithms With Guided and Local Search Strategies for University Course Timetabling</a:t>
                      </a:r>
                      <a:endParaRPr lang="en-IN" dirty="0"/>
                    </a:p>
                  </a:txBody>
                  <a:tcPr/>
                </a:tc>
                <a:tc>
                  <a:txBody>
                    <a:bodyPr/>
                    <a:lstStyle/>
                    <a:p>
                      <a:r>
                        <a:rPr lang="en-US" dirty="0"/>
                        <a:t>The proposed algorithms demonstrate promising results on benchmark problems, improving search efficiency and solution quality compared to state-of-the-art methods</a:t>
                      </a:r>
                      <a:endParaRPr lang="en-IN" dirty="0"/>
                    </a:p>
                  </a:txBody>
                  <a:tcPr/>
                </a:tc>
                <a:extLst>
                  <a:ext uri="{0D108BD9-81ED-4DB2-BD59-A6C34878D82A}">
                    <a16:rowId xmlns:a16="http://schemas.microsoft.com/office/drawing/2014/main" val="1199676084"/>
                  </a:ext>
                </a:extLst>
              </a:tr>
              <a:tr h="892940">
                <a:tc>
                  <a:txBody>
                    <a:bodyPr/>
                    <a:lstStyle/>
                    <a:p>
                      <a:endParaRPr lang="en-IN" dirty="0"/>
                    </a:p>
                  </a:txBody>
                  <a:tcPr/>
                </a:tc>
                <a:tc>
                  <a:txBody>
                    <a:bodyPr/>
                    <a:lstStyle/>
                    <a:p>
                      <a:endParaRPr lang="en-IN"/>
                    </a:p>
                  </a:txBody>
                  <a:tcPr/>
                </a:tc>
                <a:extLst>
                  <a:ext uri="{0D108BD9-81ED-4DB2-BD59-A6C34878D82A}">
                    <a16:rowId xmlns:a16="http://schemas.microsoft.com/office/drawing/2014/main" val="1214390525"/>
                  </a:ext>
                </a:extLst>
              </a:tr>
              <a:tr h="892940">
                <a:tc>
                  <a:txBody>
                    <a:bodyPr/>
                    <a:lstStyle/>
                    <a:p>
                      <a:endParaRPr lang="en-IN"/>
                    </a:p>
                  </a:txBody>
                  <a:tcPr/>
                </a:tc>
                <a:tc>
                  <a:txBody>
                    <a:bodyPr/>
                    <a:lstStyle/>
                    <a:p>
                      <a:endParaRPr lang="en-IN"/>
                    </a:p>
                  </a:txBody>
                  <a:tcPr/>
                </a:tc>
                <a:extLst>
                  <a:ext uri="{0D108BD9-81ED-4DB2-BD59-A6C34878D82A}">
                    <a16:rowId xmlns:a16="http://schemas.microsoft.com/office/drawing/2014/main" val="1270167741"/>
                  </a:ext>
                </a:extLst>
              </a:tr>
              <a:tr h="892940">
                <a:tc>
                  <a:txBody>
                    <a:bodyPr/>
                    <a:lstStyle/>
                    <a:p>
                      <a:endParaRPr lang="en-IN"/>
                    </a:p>
                  </a:txBody>
                  <a:tcPr/>
                </a:tc>
                <a:tc>
                  <a:txBody>
                    <a:bodyPr/>
                    <a:lstStyle/>
                    <a:p>
                      <a:endParaRPr lang="en-IN" dirty="0"/>
                    </a:p>
                  </a:txBody>
                  <a:tcPr/>
                </a:tc>
                <a:extLst>
                  <a:ext uri="{0D108BD9-81ED-4DB2-BD59-A6C34878D82A}">
                    <a16:rowId xmlns:a16="http://schemas.microsoft.com/office/drawing/2014/main" val="3985503223"/>
                  </a:ext>
                </a:extLst>
              </a:tr>
            </a:tbl>
          </a:graphicData>
        </a:graphic>
      </p:graphicFrame>
    </p:spTree>
    <p:extLst>
      <p:ext uri="{BB962C8B-B14F-4D97-AF65-F5344CB8AC3E}">
        <p14:creationId xmlns:p14="http://schemas.microsoft.com/office/powerpoint/2010/main" val="2349185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 Used</a:t>
            </a:r>
          </a:p>
        </p:txBody>
      </p:sp>
      <p:sp>
        <p:nvSpPr>
          <p:cNvPr id="5" name="Rectangle 2">
            <a:extLst>
              <a:ext uri="{FF2B5EF4-FFF2-40B4-BE49-F238E27FC236}">
                <a16:creationId xmlns:a16="http://schemas.microsoft.com/office/drawing/2014/main" id="{B900FAC9-3ED4-D349-11A6-339730A2973A}"/>
              </a:ext>
            </a:extLst>
          </p:cNvPr>
          <p:cNvSpPr>
            <a:spLocks noGrp="1" noChangeArrowheads="1"/>
          </p:cNvSpPr>
          <p:nvPr>
            <p:ph idx="1"/>
          </p:nvPr>
        </p:nvSpPr>
        <p:spPr bwMode="auto">
          <a:xfrm>
            <a:off x="730898" y="2070050"/>
            <a:ext cx="1166380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None/>
              <a:tabLst/>
            </a:pPr>
            <a:r>
              <a:rPr kumimoji="0" lang="en-US" altLang="en-US" sz="20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Genetic Algorithm</a:t>
            </a:r>
            <a:endParaRPr kumimoji="0" lang="en-US" altLang="en-US" sz="20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Concept</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Mimics the process of natural selection to find optimal solutions.</a:t>
            </a: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Process</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457200" marR="0" lvl="1" indent="0"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Population Initialization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Create an initial population of possible timetables.</a:t>
            </a:r>
          </a:p>
          <a:p>
            <a:pPr marL="457200" marR="0" lvl="1" indent="0"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Fitness Evaluation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Assess each timetable based on constraints satisfaction (e.g., conflicts, resource utilization).</a:t>
            </a:r>
          </a:p>
          <a:p>
            <a:pPr marL="457200" marR="0" lvl="1" indent="0"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Selection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Choose the best-performing timetables for reproduction.</a:t>
            </a:r>
          </a:p>
          <a:p>
            <a:pPr marL="457200" marR="0" lvl="1" indent="0"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Crossover</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Combine elements of two parent timetables to create offspring.</a:t>
            </a:r>
          </a:p>
          <a:p>
            <a:pPr marL="457200" marR="0" lvl="1" indent="0"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Mutation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Introduce random changes to offspring to explore new solutions.</a:t>
            </a:r>
          </a:p>
          <a:p>
            <a:pPr marL="457200" marR="0" lvl="1" indent="0"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Iteration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Repeat the evaluation and selection process until an optimal or satisfactory timetable is achieved.</a:t>
            </a:r>
          </a:p>
          <a:p>
            <a:pPr marL="457200" marR="0" lvl="1" indent="0"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961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lstStyle/>
          <a:p>
            <a:r>
              <a:rPr lang="en-US" dirty="0"/>
              <a:t>We are working to automate the creation of examination timetables, ensuring conflict-free scheduling for both students and resources. Our aim is to optimize the allocation of rooms and instructor availability while adhering to constraints such as room capacities and ensuring adequate breaks between exams. Additionally, we aim to reduce the strain on faculty by minimizing scheduling conflicts and allowing more balanced workloads.</a:t>
            </a:r>
          </a:p>
          <a:p>
            <a:r>
              <a:rPr lang="en-US" dirty="0"/>
              <a:t>We are working to scale the system to handle large datasets involving multiple departments, students, and exams. Additionally, we are focused on providing a user-friendly interface to simplify data input and streamline timetable management for efficient use by faculty and administrators.</a:t>
            </a:r>
            <a:endParaRPr lang="en-GB" dirty="0"/>
          </a:p>
        </p:txBody>
      </p:sp>
    </p:spTree>
    <p:extLst>
      <p:ext uri="{BB962C8B-B14F-4D97-AF65-F5344CB8AC3E}">
        <p14:creationId xmlns:p14="http://schemas.microsoft.com/office/powerpoint/2010/main" val="2666729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a:t>
            </a:r>
          </a:p>
        </p:txBody>
      </p:sp>
      <p:sp>
        <p:nvSpPr>
          <p:cNvPr id="4" name="Rectangle 1">
            <a:extLst>
              <a:ext uri="{FF2B5EF4-FFF2-40B4-BE49-F238E27FC236}">
                <a16:creationId xmlns:a16="http://schemas.microsoft.com/office/drawing/2014/main" id="{F1583552-DDCF-4552-3BF0-333991AEC86F}"/>
              </a:ext>
            </a:extLst>
          </p:cNvPr>
          <p:cNvSpPr>
            <a:spLocks noGrp="1" noChangeArrowheads="1"/>
          </p:cNvSpPr>
          <p:nvPr>
            <p:ph idx="1"/>
          </p:nvPr>
        </p:nvSpPr>
        <p:spPr bwMode="auto">
          <a:xfrm>
            <a:off x="447675" y="1026328"/>
            <a:ext cx="1116012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Requirement Gathering and Analysis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Engaging stakeholders helps identify the constraints and needs of different groups involved in the timetable, ensuring alignment with real-world requirements.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Data Collection and Preprocessing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Clean and organized data ensures that the scheduling algorithm receives accurate input, preventing errors in the generated timetable.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Timetable Generation Algorithm</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Clustering and collaborative filtering techniques optimize exam distribution by minimizing overlaps and balancing student workload.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Development of Web Application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web application allows easy interaction, where administrators can generate and adjust the timetable without needing direct access to the backend 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494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a:t>
            </a:r>
          </a:p>
        </p:txBody>
      </p:sp>
      <p:sp>
        <p:nvSpPr>
          <p:cNvPr id="4" name="Rectangle 1">
            <a:extLst>
              <a:ext uri="{FF2B5EF4-FFF2-40B4-BE49-F238E27FC236}">
                <a16:creationId xmlns:a16="http://schemas.microsoft.com/office/drawing/2014/main" id="{F1583552-DDCF-4552-3BF0-333991AEC86F}"/>
              </a:ext>
            </a:extLst>
          </p:cNvPr>
          <p:cNvSpPr>
            <a:spLocks noGrp="1" noChangeArrowheads="1"/>
          </p:cNvSpPr>
          <p:nvPr>
            <p:ph idx="1"/>
          </p:nvPr>
        </p:nvSpPr>
        <p:spPr bwMode="auto">
          <a:xfrm>
            <a:off x="447675" y="1580327"/>
            <a:ext cx="1116012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Testing and Validation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Running the generated timetable against historical and simulated data ensures it meets constraints and doesn't cause conflicts for students or faculty.</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1" i="0" u="none" strike="noStrike" cap="none" normalizeH="0" baseline="0" dirty="0">
                <a:ln>
                  <a:noFill/>
                </a:ln>
                <a:solidFill>
                  <a:schemeClr val="tx1"/>
                </a:solidFill>
                <a:effectLst/>
                <a:latin typeface="Arial" panose="020B0604020202020204" pitchFamily="34" charset="0"/>
              </a:rPr>
              <a:t>Deployment and Monitoring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Real-time deployment and monitoring allow updates to be made seamlessly if course or faculty schedules change unexpectedly.</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800" b="1" i="0" u="none" strike="noStrike" cap="none" normalizeH="0" baseline="0" dirty="0">
                <a:ln>
                  <a:noFill/>
                </a:ln>
                <a:solidFill>
                  <a:schemeClr val="tx1"/>
                </a:solidFill>
                <a:effectLst/>
                <a:latin typeface="Arial" panose="020B0604020202020204" pitchFamily="34" charset="0"/>
              </a:rPr>
              <a:t>Maintenance and Iteration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Continuous feedback and regular updates to the algorithm ensure the system adapts to new data and evolving institutional requirements.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6644872"/>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docProps/app.xml><?xml version="1.0" encoding="utf-8"?>
<Properties xmlns="http://schemas.openxmlformats.org/officeDocument/2006/extended-properties" xmlns:vt="http://schemas.openxmlformats.org/officeDocument/2006/docPropsVTypes">
  <Template>Bioinformatics</Template>
  <TotalTime>1818</TotalTime>
  <Words>1967</Words>
  <Application>Microsoft Office PowerPoint</Application>
  <PresentationFormat>Widescreen</PresentationFormat>
  <Paragraphs>138</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Bookman Old Style</vt:lpstr>
      <vt:lpstr>Calibri</vt:lpstr>
      <vt:lpstr>Cambria</vt:lpstr>
      <vt:lpstr>HelveticaNeue Regular</vt:lpstr>
      <vt:lpstr>Times New Roman</vt:lpstr>
      <vt:lpstr>Verdana</vt:lpstr>
      <vt:lpstr>Bioinformatics</vt:lpstr>
      <vt:lpstr>PSCS190-Examination Timetable Generation</vt:lpstr>
      <vt:lpstr>Introduction</vt:lpstr>
      <vt:lpstr>Literature Review</vt:lpstr>
      <vt:lpstr>PowerPoint Presentation</vt:lpstr>
      <vt:lpstr>PowerPoint Presentation</vt:lpstr>
      <vt:lpstr>Method Used</vt:lpstr>
      <vt:lpstr>Objectives</vt:lpstr>
      <vt:lpstr>Methodology</vt:lpstr>
      <vt:lpstr>Methodology</vt:lpstr>
      <vt:lpstr>Hardware/software components</vt:lpstr>
      <vt:lpstr>Timeline of Project</vt:lpstr>
      <vt:lpstr>Expected Outcomes</vt:lpstr>
      <vt:lpstr>Progress Output</vt:lpstr>
      <vt:lpstr>Progress Output</vt:lpstr>
      <vt:lpstr>Progress Output</vt:lpstr>
      <vt:lpstr>Progress Output</vt:lpstr>
      <vt:lpstr>Progress Output</vt:lpstr>
      <vt:lpstr>Progress Output</vt:lpstr>
      <vt:lpstr>Progress Output</vt:lpstr>
      <vt:lpstr>Conclusion</vt:lpstr>
      <vt:lpstr>Github Link</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Susheeth G</cp:lastModifiedBy>
  <cp:revision>29</cp:revision>
  <dcterms:created xsi:type="dcterms:W3CDTF">2023-03-16T03:26:27Z</dcterms:created>
  <dcterms:modified xsi:type="dcterms:W3CDTF">2024-12-23T08:22:44Z</dcterms:modified>
</cp:coreProperties>
</file>